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ublic Sans" charset="1" panose="00000000000000000000"/>
      <p:regular r:id="rId26"/>
    </p:embeddedFont>
    <p:embeddedFont>
      <p:font typeface="Public Sans Bold" charset="1" panose="00000000000000000000"/>
      <p:regular r:id="rId27"/>
    </p:embeddedFont>
    <p:embeddedFont>
      <p:font typeface="Canva Sans Bold" charset="1" panose="020B0803030501040103"/>
      <p:regular r:id="rId28"/>
    </p:embeddedFont>
    <p:embeddedFont>
      <p:font typeface="Canva Sans" charset="1" panose="020B05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14882" y="5367553"/>
            <a:ext cx="20104489" cy="5523017"/>
          </a:xfrm>
          <a:custGeom>
            <a:avLst/>
            <a:gdLst/>
            <a:ahLst/>
            <a:cxnLst/>
            <a:rect r="r" b="b" t="t" l="l"/>
            <a:pathLst>
              <a:path h="5523017" w="20104489">
                <a:moveTo>
                  <a:pt x="0" y="0"/>
                </a:moveTo>
                <a:lnTo>
                  <a:pt x="20104489" y="0"/>
                </a:lnTo>
                <a:lnTo>
                  <a:pt x="20104489" y="5523018"/>
                </a:lnTo>
                <a:lnTo>
                  <a:pt x="0" y="5523018"/>
                </a:lnTo>
                <a:lnTo>
                  <a:pt x="0" y="0"/>
                </a:lnTo>
                <a:close/>
              </a:path>
            </a:pathLst>
          </a:custGeom>
          <a:blipFill>
            <a:blip r:embed="rId3"/>
            <a:stretch>
              <a:fillRect l="0" t="-144363" r="-9035" b="-20568"/>
            </a:stretch>
          </a:blipFill>
        </p:spPr>
      </p:sp>
      <p:sp>
        <p:nvSpPr>
          <p:cNvPr name="TextBox 7" id="7"/>
          <p:cNvSpPr txBox="true"/>
          <p:nvPr/>
        </p:nvSpPr>
        <p:spPr>
          <a:xfrm rot="0">
            <a:off x="4132486" y="1932509"/>
            <a:ext cx="10023028" cy="1642116"/>
          </a:xfrm>
          <a:prstGeom prst="rect">
            <a:avLst/>
          </a:prstGeom>
        </p:spPr>
        <p:txBody>
          <a:bodyPr anchor="t" rtlCol="false" tIns="0" lIns="0" bIns="0" rIns="0">
            <a:spAutoFit/>
          </a:bodyPr>
          <a:lstStyle/>
          <a:p>
            <a:pPr algn="ctr">
              <a:lnSpc>
                <a:spcPts val="12120"/>
              </a:lnSpc>
            </a:pPr>
          </a:p>
        </p:txBody>
      </p:sp>
      <p:sp>
        <p:nvSpPr>
          <p:cNvPr name="TextBox 8" id="8"/>
          <p:cNvSpPr txBox="true"/>
          <p:nvPr/>
        </p:nvSpPr>
        <p:spPr>
          <a:xfrm rot="0">
            <a:off x="6636271" y="5711231"/>
            <a:ext cx="1789563" cy="466117"/>
          </a:xfrm>
          <a:prstGeom prst="rect">
            <a:avLst/>
          </a:prstGeom>
        </p:spPr>
        <p:txBody>
          <a:bodyPr anchor="t" rtlCol="false" tIns="0" lIns="0" bIns="0" rIns="0">
            <a:spAutoFit/>
          </a:bodyPr>
          <a:lstStyle/>
          <a:p>
            <a:pPr algn="l" marL="0" indent="0" lvl="0">
              <a:lnSpc>
                <a:spcPts val="3214"/>
              </a:lnSpc>
              <a:spcBef>
                <a:spcPct val="0"/>
              </a:spcBef>
            </a:pPr>
            <a:r>
              <a:rPr lang="en-US" sz="4174" spc="-342">
                <a:solidFill>
                  <a:srgbClr val="3A855D"/>
                </a:solidFill>
                <a:latin typeface="Public Sans"/>
                <a:ea typeface="Public Sans"/>
                <a:cs typeface="Public Sans"/>
                <a:sym typeface="Public Sans"/>
              </a:rPr>
              <a:t>Group 8 </a:t>
            </a:r>
          </a:p>
        </p:txBody>
      </p:sp>
      <p:sp>
        <p:nvSpPr>
          <p:cNvPr name="Freeform 9" id="9"/>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1" id="11"/>
          <p:cNvSpPr txBox="true"/>
          <p:nvPr/>
        </p:nvSpPr>
        <p:spPr>
          <a:xfrm rot="0">
            <a:off x="2757372" y="2589692"/>
            <a:ext cx="12773256" cy="2263274"/>
          </a:xfrm>
          <a:prstGeom prst="rect">
            <a:avLst/>
          </a:prstGeom>
        </p:spPr>
        <p:txBody>
          <a:bodyPr anchor="t" rtlCol="false" tIns="0" lIns="0" bIns="0" rIns="0">
            <a:spAutoFit/>
          </a:bodyPr>
          <a:lstStyle/>
          <a:p>
            <a:pPr algn="ctr">
              <a:lnSpc>
                <a:spcPts val="8893"/>
              </a:lnSpc>
            </a:pPr>
            <a:r>
              <a:rPr lang="en-US" b="true" sz="8011" spc="-656">
                <a:solidFill>
                  <a:srgbClr val="3A855D"/>
                </a:solidFill>
                <a:latin typeface="Public Sans Bold"/>
                <a:ea typeface="Public Sans Bold"/>
                <a:cs typeface="Public Sans Bold"/>
                <a:sym typeface="Public Sans Bold"/>
              </a:rPr>
              <a:t>Financial Metrics and Global Stock Market Analysis</a:t>
            </a:r>
          </a:p>
        </p:txBody>
      </p:sp>
      <p:sp>
        <p:nvSpPr>
          <p:cNvPr name="TextBox 12" id="12"/>
          <p:cNvSpPr txBox="true"/>
          <p:nvPr/>
        </p:nvSpPr>
        <p:spPr>
          <a:xfrm rot="0">
            <a:off x="8870395" y="5330599"/>
            <a:ext cx="3521099" cy="1103556"/>
          </a:xfrm>
          <a:prstGeom prst="rect">
            <a:avLst/>
          </a:prstGeom>
        </p:spPr>
        <p:txBody>
          <a:bodyPr anchor="t" rtlCol="false" tIns="0" lIns="0" bIns="0" rIns="0">
            <a:spAutoFit/>
          </a:bodyPr>
          <a:lstStyle/>
          <a:p>
            <a:pPr algn="r">
              <a:lnSpc>
                <a:spcPts val="2892"/>
              </a:lnSpc>
            </a:pPr>
            <a:r>
              <a:rPr lang="en-US" sz="2781" spc="-264">
                <a:solidFill>
                  <a:srgbClr val="3A855D"/>
                </a:solidFill>
                <a:latin typeface="Public Sans"/>
                <a:ea typeface="Public Sans"/>
                <a:cs typeface="Public Sans"/>
                <a:sym typeface="Public Sans"/>
              </a:rPr>
              <a:t>Michael S. R. (22229559)</a:t>
            </a:r>
          </a:p>
          <a:p>
            <a:pPr algn="r">
              <a:lnSpc>
                <a:spcPts val="2892"/>
              </a:lnSpc>
            </a:pPr>
            <a:r>
              <a:rPr lang="en-US" sz="2781" spc="-264">
                <a:solidFill>
                  <a:srgbClr val="3A855D"/>
                </a:solidFill>
                <a:latin typeface="Public Sans"/>
                <a:ea typeface="Public Sans"/>
                <a:cs typeface="Public Sans"/>
                <a:sym typeface="Public Sans"/>
              </a:rPr>
              <a:t>Aqeel R. G. (22229510)</a:t>
            </a:r>
          </a:p>
          <a:p>
            <a:pPr algn="r" marL="0" indent="0" lvl="0">
              <a:lnSpc>
                <a:spcPts val="2892"/>
              </a:lnSpc>
            </a:pPr>
            <a:r>
              <a:rPr lang="en-US" sz="2781" spc="-264">
                <a:solidFill>
                  <a:srgbClr val="3A855D"/>
                </a:solidFill>
                <a:latin typeface="Public Sans"/>
                <a:ea typeface="Public Sans"/>
                <a:cs typeface="Public Sans"/>
                <a:sym typeface="Public Sans"/>
              </a:rPr>
              <a:t>Hizkia G. (22229526)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18049"/>
            <a:ext cx="7874461" cy="5512123"/>
          </a:xfrm>
          <a:custGeom>
            <a:avLst/>
            <a:gdLst/>
            <a:ahLst/>
            <a:cxnLst/>
            <a:rect r="r" b="b" t="t" l="l"/>
            <a:pathLst>
              <a:path h="5512123" w="7874461">
                <a:moveTo>
                  <a:pt x="0" y="0"/>
                </a:moveTo>
                <a:lnTo>
                  <a:pt x="7874461" y="0"/>
                </a:lnTo>
                <a:lnTo>
                  <a:pt x="7874461" y="5512123"/>
                </a:lnTo>
                <a:lnTo>
                  <a:pt x="0" y="5512123"/>
                </a:lnTo>
                <a:lnTo>
                  <a:pt x="0" y="0"/>
                </a:lnTo>
                <a:close/>
              </a:path>
            </a:pathLst>
          </a:custGeom>
          <a:blipFill>
            <a:blip r:embed="rId2"/>
            <a:stretch>
              <a:fillRect l="0" t="0" r="0" b="0"/>
            </a:stretch>
          </a:blipFill>
        </p:spPr>
      </p:sp>
      <p:sp>
        <p:nvSpPr>
          <p:cNvPr name="Freeform 3" id="3"/>
          <p:cNvSpPr/>
          <p:nvPr/>
        </p:nvSpPr>
        <p:spPr>
          <a:xfrm flipH="false" flipV="false" rot="0">
            <a:off x="9268889" y="2918049"/>
            <a:ext cx="7874461" cy="5512123"/>
          </a:xfrm>
          <a:custGeom>
            <a:avLst/>
            <a:gdLst/>
            <a:ahLst/>
            <a:cxnLst/>
            <a:rect r="r" b="b" t="t" l="l"/>
            <a:pathLst>
              <a:path h="5512123" w="7874461">
                <a:moveTo>
                  <a:pt x="0" y="0"/>
                </a:moveTo>
                <a:lnTo>
                  <a:pt x="7874461" y="0"/>
                </a:lnTo>
                <a:lnTo>
                  <a:pt x="7874461" y="5512123"/>
                </a:lnTo>
                <a:lnTo>
                  <a:pt x="0" y="5512123"/>
                </a:lnTo>
                <a:lnTo>
                  <a:pt x="0" y="0"/>
                </a:lnTo>
                <a:close/>
              </a:path>
            </a:pathLst>
          </a:custGeom>
          <a:blipFill>
            <a:blip r:embed="rId3"/>
            <a:stretch>
              <a:fillRect l="0" t="0" r="0" b="0"/>
            </a:stretch>
          </a:blipFill>
        </p:spPr>
      </p:sp>
      <p:sp>
        <p:nvSpPr>
          <p:cNvPr name="TextBox 4" id="4"/>
          <p:cNvSpPr txBox="true"/>
          <p:nvPr/>
        </p:nvSpPr>
        <p:spPr>
          <a:xfrm rot="0">
            <a:off x="1977371" y="1857375"/>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01.</a:t>
            </a:r>
          </a:p>
        </p:txBody>
      </p:sp>
      <p:sp>
        <p:nvSpPr>
          <p:cNvPr name="TextBox 5" id="5"/>
          <p:cNvSpPr txBox="true"/>
          <p:nvPr/>
        </p:nvSpPr>
        <p:spPr>
          <a:xfrm rot="0">
            <a:off x="13472447" y="1800225"/>
            <a:ext cx="2596765" cy="531495"/>
          </a:xfrm>
          <a:prstGeom prst="rect">
            <a:avLst/>
          </a:prstGeom>
        </p:spPr>
        <p:txBody>
          <a:bodyPr anchor="t" rtlCol="false" tIns="0" lIns="0" bIns="0" rIns="0">
            <a:spAutoFit/>
          </a:bodyPr>
          <a:lstStyle/>
          <a:p>
            <a:pPr algn="ctr">
              <a:lnSpc>
                <a:spcPts val="3839"/>
              </a:lnSpc>
            </a:pPr>
            <a:r>
              <a:rPr lang="en-US" sz="3999" spc="-327">
                <a:solidFill>
                  <a:srgbClr val="F1F0EC"/>
                </a:solidFill>
                <a:latin typeface="Public Sans"/>
                <a:ea typeface="Public Sans"/>
                <a:cs typeface="Public Sans"/>
                <a:sym typeface="Public Sans"/>
              </a:rPr>
              <a:t>10 years</a:t>
            </a:r>
          </a:p>
        </p:txBody>
      </p:sp>
      <p:sp>
        <p:nvSpPr>
          <p:cNvPr name="TextBox 6" id="6"/>
          <p:cNvSpPr txBox="true"/>
          <p:nvPr/>
        </p:nvSpPr>
        <p:spPr>
          <a:xfrm rot="0">
            <a:off x="1977371" y="-227647"/>
            <a:ext cx="2596765" cy="531495"/>
          </a:xfrm>
          <a:prstGeom prst="rect">
            <a:avLst/>
          </a:prstGeom>
        </p:spPr>
        <p:txBody>
          <a:bodyPr anchor="t" rtlCol="false" tIns="0" lIns="0" bIns="0" rIns="0">
            <a:spAutoFit/>
          </a:bodyPr>
          <a:lstStyle/>
          <a:p>
            <a:pPr algn="ctr">
              <a:lnSpc>
                <a:spcPts val="3839"/>
              </a:lnSpc>
            </a:pPr>
            <a:r>
              <a:rPr lang="en-US" sz="3999" spc="-327">
                <a:solidFill>
                  <a:srgbClr val="F1F0EC"/>
                </a:solidFill>
                <a:latin typeface="Public Sans"/>
                <a:ea typeface="Public Sans"/>
                <a:cs typeface="Public Sans"/>
                <a:sym typeface="Public Sans"/>
              </a:rPr>
              <a:t>3 years</a:t>
            </a:r>
          </a:p>
        </p:txBody>
      </p:sp>
      <p:sp>
        <p:nvSpPr>
          <p:cNvPr name="TextBox 7" id="7"/>
          <p:cNvSpPr txBox="true"/>
          <p:nvPr/>
        </p:nvSpPr>
        <p:spPr>
          <a:xfrm rot="0">
            <a:off x="882799" y="984550"/>
            <a:ext cx="16522402" cy="1043323"/>
          </a:xfrm>
          <a:prstGeom prst="rect">
            <a:avLst/>
          </a:prstGeom>
        </p:spPr>
        <p:txBody>
          <a:bodyPr anchor="t" rtlCol="false" tIns="0" lIns="0" bIns="0" rIns="0">
            <a:spAutoFit/>
          </a:bodyPr>
          <a:lstStyle/>
          <a:p>
            <a:pPr algn="l">
              <a:lnSpc>
                <a:spcPts val="7757"/>
              </a:lnSpc>
            </a:pPr>
            <a:r>
              <a:rPr lang="en-US" sz="8080" spc="-662" b="true">
                <a:solidFill>
                  <a:srgbClr val="3A855D"/>
                </a:solidFill>
                <a:latin typeface="Public Sans Bold"/>
                <a:ea typeface="Public Sans Bold"/>
                <a:cs typeface="Public Sans Bold"/>
                <a:sym typeface="Public Sans Bold"/>
              </a:rPr>
              <a:t>Period Correlation (3 Years &amp; 10 Years)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1770500" y="888093"/>
            <a:ext cx="7104154" cy="4235852"/>
          </a:xfrm>
          <a:custGeom>
            <a:avLst/>
            <a:gdLst/>
            <a:ahLst/>
            <a:cxnLst/>
            <a:rect r="r" b="b" t="t" l="l"/>
            <a:pathLst>
              <a:path h="4235852" w="7104154">
                <a:moveTo>
                  <a:pt x="0" y="0"/>
                </a:moveTo>
                <a:lnTo>
                  <a:pt x="7104154" y="0"/>
                </a:lnTo>
                <a:lnTo>
                  <a:pt x="7104154" y="4235852"/>
                </a:lnTo>
                <a:lnTo>
                  <a:pt x="0" y="4235852"/>
                </a:lnTo>
                <a:lnTo>
                  <a:pt x="0" y="0"/>
                </a:lnTo>
                <a:close/>
              </a:path>
            </a:pathLst>
          </a:custGeom>
          <a:blipFill>
            <a:blip r:embed="rId2"/>
            <a:stretch>
              <a:fillRect l="0" t="0" r="0" b="0"/>
            </a:stretch>
          </a:blipFill>
        </p:spPr>
      </p:sp>
      <p:sp>
        <p:nvSpPr>
          <p:cNvPr name="Freeform 3" id="3"/>
          <p:cNvSpPr/>
          <p:nvPr/>
        </p:nvSpPr>
        <p:spPr>
          <a:xfrm flipH="false" flipV="false" rot="0">
            <a:off x="9692787" y="5302413"/>
            <a:ext cx="7104154" cy="4235852"/>
          </a:xfrm>
          <a:custGeom>
            <a:avLst/>
            <a:gdLst/>
            <a:ahLst/>
            <a:cxnLst/>
            <a:rect r="r" b="b" t="t" l="l"/>
            <a:pathLst>
              <a:path h="4235852" w="7104154">
                <a:moveTo>
                  <a:pt x="0" y="0"/>
                </a:moveTo>
                <a:lnTo>
                  <a:pt x="7104154" y="0"/>
                </a:lnTo>
                <a:lnTo>
                  <a:pt x="7104154" y="4235852"/>
                </a:lnTo>
                <a:lnTo>
                  <a:pt x="0" y="4235852"/>
                </a:lnTo>
                <a:lnTo>
                  <a:pt x="0" y="0"/>
                </a:lnTo>
                <a:close/>
              </a:path>
            </a:pathLst>
          </a:custGeom>
          <a:blipFill>
            <a:blip r:embed="rId3"/>
            <a:stretch>
              <a:fillRect l="0" t="0" r="0" b="0"/>
            </a:stretch>
          </a:blipFill>
        </p:spPr>
      </p:sp>
      <p:sp>
        <p:nvSpPr>
          <p:cNvPr name="Freeform 4" id="4"/>
          <p:cNvSpPr/>
          <p:nvPr/>
        </p:nvSpPr>
        <p:spPr>
          <a:xfrm flipH="false" flipV="false" rot="0">
            <a:off x="1770500" y="5302413"/>
            <a:ext cx="7104154" cy="4235852"/>
          </a:xfrm>
          <a:custGeom>
            <a:avLst/>
            <a:gdLst/>
            <a:ahLst/>
            <a:cxnLst/>
            <a:rect r="r" b="b" t="t" l="l"/>
            <a:pathLst>
              <a:path h="4235852" w="7104154">
                <a:moveTo>
                  <a:pt x="0" y="0"/>
                </a:moveTo>
                <a:lnTo>
                  <a:pt x="7104154" y="0"/>
                </a:lnTo>
                <a:lnTo>
                  <a:pt x="7104154" y="4235852"/>
                </a:lnTo>
                <a:lnTo>
                  <a:pt x="0" y="4235852"/>
                </a:lnTo>
                <a:lnTo>
                  <a:pt x="0" y="0"/>
                </a:lnTo>
                <a:close/>
              </a:path>
            </a:pathLst>
          </a:custGeom>
          <a:blipFill>
            <a:blip r:embed="rId4"/>
            <a:stretch>
              <a:fillRect l="0" t="0" r="0" b="0"/>
            </a:stretch>
          </a:blipFill>
        </p:spPr>
      </p:sp>
      <p:sp>
        <p:nvSpPr>
          <p:cNvPr name="Freeform 5" id="5"/>
          <p:cNvSpPr/>
          <p:nvPr/>
        </p:nvSpPr>
        <p:spPr>
          <a:xfrm flipH="false" flipV="false" rot="0">
            <a:off x="9692787" y="888093"/>
            <a:ext cx="7006036" cy="4177349"/>
          </a:xfrm>
          <a:custGeom>
            <a:avLst/>
            <a:gdLst/>
            <a:ahLst/>
            <a:cxnLst/>
            <a:rect r="r" b="b" t="t" l="l"/>
            <a:pathLst>
              <a:path h="4177349" w="7006036">
                <a:moveTo>
                  <a:pt x="0" y="0"/>
                </a:moveTo>
                <a:lnTo>
                  <a:pt x="7006036" y="0"/>
                </a:lnTo>
                <a:lnTo>
                  <a:pt x="7006036" y="4177349"/>
                </a:lnTo>
                <a:lnTo>
                  <a:pt x="0" y="4177349"/>
                </a:lnTo>
                <a:lnTo>
                  <a:pt x="0" y="0"/>
                </a:lnTo>
                <a:close/>
              </a:path>
            </a:pathLst>
          </a:custGeom>
          <a:blipFill>
            <a:blip r:embed="rId5"/>
            <a:stretch>
              <a:fillRect l="0" t="0" r="0" b="0"/>
            </a:stretch>
          </a:blipFill>
        </p:spPr>
      </p:sp>
      <p:sp>
        <p:nvSpPr>
          <p:cNvPr name="TextBox 6" id="6"/>
          <p:cNvSpPr txBox="true"/>
          <p:nvPr/>
        </p:nvSpPr>
        <p:spPr>
          <a:xfrm rot="0">
            <a:off x="1977371" y="-227647"/>
            <a:ext cx="2596765" cy="531495"/>
          </a:xfrm>
          <a:prstGeom prst="rect">
            <a:avLst/>
          </a:prstGeom>
        </p:spPr>
        <p:txBody>
          <a:bodyPr anchor="t" rtlCol="false" tIns="0" lIns="0" bIns="0" rIns="0">
            <a:spAutoFit/>
          </a:bodyPr>
          <a:lstStyle/>
          <a:p>
            <a:pPr algn="ctr">
              <a:lnSpc>
                <a:spcPts val="3839"/>
              </a:lnSpc>
            </a:pPr>
            <a:r>
              <a:rPr lang="en-US" sz="3999" spc="-327">
                <a:solidFill>
                  <a:srgbClr val="F1F0EC"/>
                </a:solidFill>
                <a:latin typeface="Public Sans"/>
                <a:ea typeface="Public Sans"/>
                <a:cs typeface="Public Sans"/>
                <a:sym typeface="Public Sans"/>
              </a:rPr>
              <a:t>3 years</a:t>
            </a:r>
          </a:p>
        </p:txBody>
      </p:sp>
      <p:sp>
        <p:nvSpPr>
          <p:cNvPr name="TextBox 7" id="7"/>
          <p:cNvSpPr txBox="true"/>
          <p:nvPr/>
        </p:nvSpPr>
        <p:spPr>
          <a:xfrm rot="0">
            <a:off x="2325303" y="1143856"/>
            <a:ext cx="1834861" cy="686969"/>
          </a:xfrm>
          <a:prstGeom prst="rect">
            <a:avLst/>
          </a:prstGeom>
        </p:spPr>
        <p:txBody>
          <a:bodyPr anchor="t" rtlCol="false" tIns="0" lIns="0" bIns="0" rIns="0">
            <a:spAutoFit/>
          </a:bodyPr>
          <a:lstStyle/>
          <a:p>
            <a:pPr algn="ctr">
              <a:lnSpc>
                <a:spcPts val="5638"/>
              </a:lnSpc>
            </a:pPr>
            <a:r>
              <a:rPr lang="en-US" sz="4027" b="true">
                <a:solidFill>
                  <a:srgbClr val="000000"/>
                </a:solidFill>
                <a:latin typeface="Canva Sans Bold"/>
                <a:ea typeface="Canva Sans Bold"/>
                <a:cs typeface="Canva Sans Bold"/>
                <a:sym typeface="Canva Sans Bold"/>
              </a:rPr>
              <a:t>ρ: 0.98</a:t>
            </a:r>
          </a:p>
        </p:txBody>
      </p:sp>
      <p:sp>
        <p:nvSpPr>
          <p:cNvPr name="TextBox 8" id="8"/>
          <p:cNvSpPr txBox="true"/>
          <p:nvPr/>
        </p:nvSpPr>
        <p:spPr>
          <a:xfrm rot="0">
            <a:off x="10172659" y="5481426"/>
            <a:ext cx="2190631" cy="732714"/>
          </a:xfrm>
          <a:prstGeom prst="rect">
            <a:avLst/>
          </a:prstGeom>
        </p:spPr>
        <p:txBody>
          <a:bodyPr anchor="t" rtlCol="false" tIns="0" lIns="0" bIns="0" rIns="0">
            <a:spAutoFit/>
          </a:bodyPr>
          <a:lstStyle/>
          <a:p>
            <a:pPr algn="ctr">
              <a:lnSpc>
                <a:spcPts val="6061"/>
              </a:lnSpc>
            </a:pPr>
            <a:r>
              <a:rPr lang="en-US" sz="4329" b="true">
                <a:solidFill>
                  <a:srgbClr val="000000"/>
                </a:solidFill>
                <a:latin typeface="Canva Sans Bold"/>
                <a:ea typeface="Canva Sans Bold"/>
                <a:cs typeface="Canva Sans Bold"/>
                <a:sym typeface="Canva Sans Bold"/>
              </a:rPr>
              <a:t>ρ: -0.65</a:t>
            </a:r>
          </a:p>
        </p:txBody>
      </p:sp>
      <p:sp>
        <p:nvSpPr>
          <p:cNvPr name="TextBox 9" id="9"/>
          <p:cNvSpPr txBox="true"/>
          <p:nvPr/>
        </p:nvSpPr>
        <p:spPr>
          <a:xfrm rot="0">
            <a:off x="2256339" y="5462376"/>
            <a:ext cx="2317798" cy="789875"/>
          </a:xfrm>
          <a:prstGeom prst="rect">
            <a:avLst/>
          </a:prstGeom>
        </p:spPr>
        <p:txBody>
          <a:bodyPr anchor="t" rtlCol="false" tIns="0" lIns="0" bIns="0" rIns="0">
            <a:spAutoFit/>
          </a:bodyPr>
          <a:lstStyle/>
          <a:p>
            <a:pPr algn="ctr">
              <a:lnSpc>
                <a:spcPts val="6413"/>
              </a:lnSpc>
            </a:pPr>
            <a:r>
              <a:rPr lang="en-US" sz="4580" b="true">
                <a:solidFill>
                  <a:srgbClr val="000000"/>
                </a:solidFill>
                <a:latin typeface="Canva Sans Bold"/>
                <a:ea typeface="Canva Sans Bold"/>
                <a:cs typeface="Canva Sans Bold"/>
                <a:sym typeface="Canva Sans Bold"/>
              </a:rPr>
              <a:t>ρ: 0.07</a:t>
            </a:r>
          </a:p>
        </p:txBody>
      </p:sp>
      <p:sp>
        <p:nvSpPr>
          <p:cNvPr name="TextBox 10" id="10"/>
          <p:cNvSpPr txBox="true"/>
          <p:nvPr/>
        </p:nvSpPr>
        <p:spPr>
          <a:xfrm rot="0">
            <a:off x="10312224" y="1098112"/>
            <a:ext cx="2190631" cy="732714"/>
          </a:xfrm>
          <a:prstGeom prst="rect">
            <a:avLst/>
          </a:prstGeom>
        </p:spPr>
        <p:txBody>
          <a:bodyPr anchor="t" rtlCol="false" tIns="0" lIns="0" bIns="0" rIns="0">
            <a:spAutoFit/>
          </a:bodyPr>
          <a:lstStyle/>
          <a:p>
            <a:pPr algn="ctr">
              <a:lnSpc>
                <a:spcPts val="6061"/>
              </a:lnSpc>
            </a:pPr>
            <a:r>
              <a:rPr lang="en-US" sz="4329" b="true">
                <a:solidFill>
                  <a:srgbClr val="000000"/>
                </a:solidFill>
                <a:latin typeface="Canva Sans Bold"/>
                <a:ea typeface="Canva Sans Bold"/>
                <a:cs typeface="Canva Sans Bold"/>
                <a:sym typeface="Canva Sans Bold"/>
              </a:rPr>
              <a:t>ρ: 0.32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950954" y="2857921"/>
            <a:ext cx="12899426" cy="6148823"/>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a:t>
            </a:r>
            <a:r>
              <a:rPr lang="en-US" sz="2995" spc="-245">
                <a:solidFill>
                  <a:srgbClr val="FFFFFF"/>
                </a:solidFill>
                <a:latin typeface="Public Sans"/>
                <a:ea typeface="Public Sans"/>
                <a:cs typeface="Public Sans"/>
                <a:sym typeface="Public Sans"/>
              </a:rPr>
              <a:t>  The correlation of NYSE with the GDP is not stronger or the same with the International exchanges with the US GDP.  </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The NYSE have a stronger correlation with the US GDP than the International exchanges with the US GDP</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z-test,  the p-value is shown to be 0.0039. This number is below the alpha of 0.05, which means that we reject the null hypothesis and that our hypothesis is true. The U.S Stock Exchange, in this case, the NYSE, is more sensitive to the U.S GDP than other stock exchanges outside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950954" y="2857921"/>
            <a:ext cx="12899426" cy="6672698"/>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a:t>
            </a:r>
            <a:r>
              <a:rPr lang="en-US" sz="2995" spc="-245">
                <a:solidFill>
                  <a:srgbClr val="FFFFFF"/>
                </a:solidFill>
                <a:latin typeface="Public Sans"/>
                <a:ea typeface="Public Sans"/>
                <a:cs typeface="Public Sans"/>
                <a:sym typeface="Public Sans"/>
              </a:rPr>
              <a:t>  Stock exchanges in developed countries have no effect or non-significant correlation with U.S. GDP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 Stock exchanges in developed countries show a stronger correlation or more sensitive with the U.S. GDP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z-test, we conclude that our hypothesis is false because the p-value  of 0.45. This means that there is no significant difference between the sensitivity of the exchange performance in developed countries and developing countries when correlated to the GDP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735022" y="564890"/>
            <a:ext cx="9725613" cy="4194171"/>
          </a:xfrm>
          <a:custGeom>
            <a:avLst/>
            <a:gdLst/>
            <a:ahLst/>
            <a:cxnLst/>
            <a:rect r="r" b="b" t="t" l="l"/>
            <a:pathLst>
              <a:path h="4194171" w="9725613">
                <a:moveTo>
                  <a:pt x="0" y="0"/>
                </a:moveTo>
                <a:lnTo>
                  <a:pt x="9725613" y="0"/>
                </a:lnTo>
                <a:lnTo>
                  <a:pt x="9725613" y="4194170"/>
                </a:lnTo>
                <a:lnTo>
                  <a:pt x="0" y="4194170"/>
                </a:lnTo>
                <a:lnTo>
                  <a:pt x="0" y="0"/>
                </a:lnTo>
                <a:close/>
              </a:path>
            </a:pathLst>
          </a:custGeom>
          <a:blipFill>
            <a:blip r:embed="rId2"/>
            <a:stretch>
              <a:fillRect l="0" t="0" r="0" b="0"/>
            </a:stretch>
          </a:blipFill>
        </p:spPr>
      </p:sp>
      <p:sp>
        <p:nvSpPr>
          <p:cNvPr name="Freeform 3" id="3"/>
          <p:cNvSpPr/>
          <p:nvPr/>
        </p:nvSpPr>
        <p:spPr>
          <a:xfrm flipH="false" flipV="false" rot="0">
            <a:off x="7298409" y="5486562"/>
            <a:ext cx="9782410" cy="4059700"/>
          </a:xfrm>
          <a:custGeom>
            <a:avLst/>
            <a:gdLst/>
            <a:ahLst/>
            <a:cxnLst/>
            <a:rect r="r" b="b" t="t" l="l"/>
            <a:pathLst>
              <a:path h="4059700" w="9782410">
                <a:moveTo>
                  <a:pt x="0" y="0"/>
                </a:moveTo>
                <a:lnTo>
                  <a:pt x="9782410" y="0"/>
                </a:lnTo>
                <a:lnTo>
                  <a:pt x="9782410" y="4059700"/>
                </a:lnTo>
                <a:lnTo>
                  <a:pt x="0" y="4059700"/>
                </a:lnTo>
                <a:lnTo>
                  <a:pt x="0" y="0"/>
                </a:lnTo>
                <a:close/>
              </a:path>
            </a:pathLst>
          </a:custGeom>
          <a:blipFill>
            <a:blip r:embed="rId3"/>
            <a:stretch>
              <a:fillRect l="0" t="0" r="0" b="0"/>
            </a:stretch>
          </a:blipFill>
        </p:spPr>
      </p:sp>
      <p:sp>
        <p:nvSpPr>
          <p:cNvPr name="TextBox 4" id="4"/>
          <p:cNvSpPr txBox="true"/>
          <p:nvPr/>
        </p:nvSpPr>
        <p:spPr>
          <a:xfrm rot="0">
            <a:off x="10835226" y="1818039"/>
            <a:ext cx="4779020" cy="1302386"/>
          </a:xfrm>
          <a:prstGeom prst="rect">
            <a:avLst/>
          </a:prstGeom>
        </p:spPr>
        <p:txBody>
          <a:bodyPr anchor="t" rtlCol="false" tIns="0" lIns="0" bIns="0" rIns="0">
            <a:spAutoFit/>
          </a:bodyPr>
          <a:lstStyle/>
          <a:p>
            <a:pPr algn="ctr">
              <a:lnSpc>
                <a:spcPts val="10639"/>
              </a:lnSpc>
              <a:spcBef>
                <a:spcPct val="0"/>
              </a:spcBef>
            </a:pPr>
            <a:r>
              <a:rPr lang="en-US" b="true" sz="7599" spc="-623">
                <a:solidFill>
                  <a:srgbClr val="3A855D"/>
                </a:solidFill>
                <a:latin typeface="Public Sans Bold"/>
                <a:ea typeface="Public Sans Bold"/>
                <a:cs typeface="Public Sans Bold"/>
                <a:sym typeface="Public Sans Bold"/>
              </a:rPr>
              <a:t>Hypothesis I</a:t>
            </a:r>
          </a:p>
        </p:txBody>
      </p:sp>
      <p:sp>
        <p:nvSpPr>
          <p:cNvPr name="TextBox 5" id="5"/>
          <p:cNvSpPr txBox="true"/>
          <p:nvPr/>
        </p:nvSpPr>
        <p:spPr>
          <a:xfrm rot="0">
            <a:off x="1824886" y="6645038"/>
            <a:ext cx="4996755" cy="1302386"/>
          </a:xfrm>
          <a:prstGeom prst="rect">
            <a:avLst/>
          </a:prstGeom>
        </p:spPr>
        <p:txBody>
          <a:bodyPr anchor="t" rtlCol="false" tIns="0" lIns="0" bIns="0" rIns="0">
            <a:spAutoFit/>
          </a:bodyPr>
          <a:lstStyle/>
          <a:p>
            <a:pPr algn="ctr">
              <a:lnSpc>
                <a:spcPts val="10639"/>
              </a:lnSpc>
              <a:spcBef>
                <a:spcPct val="0"/>
              </a:spcBef>
            </a:pPr>
            <a:r>
              <a:rPr lang="en-US" b="true" sz="7599" spc="-623">
                <a:solidFill>
                  <a:srgbClr val="3A855D"/>
                </a:solidFill>
                <a:latin typeface="Public Sans Bold"/>
                <a:ea typeface="Public Sans Bold"/>
                <a:cs typeface="Public Sans Bold"/>
                <a:sym typeface="Public Sans Bold"/>
              </a:rPr>
              <a:t>Hypothesis II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950954" y="2857921"/>
            <a:ext cx="12899426" cy="6148823"/>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  </a:t>
            </a:r>
            <a:r>
              <a:rPr lang="en-US" sz="2995" spc="-245">
                <a:solidFill>
                  <a:srgbClr val="FFFFFF"/>
                </a:solidFill>
                <a:latin typeface="Public Sans"/>
                <a:ea typeface="Public Sans"/>
                <a:cs typeface="Public Sans"/>
                <a:sym typeface="Public Sans"/>
              </a:rPr>
              <a:t>The correlation of NYSE with the CPI is not stronger or the same with the International exchanges with the US GDP.</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 The NYSE have a stronger correlation with the US CPI than the International exchanges with the US CPI. </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z-test, we can conclude that our hypothesis is true because the p-value is below the alpha of 0.05, which is 0.0077. This means the U.S stock exchange is more sensitive to the  GDP of the U.S than the international exchanges outside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III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694287" y="2857921"/>
            <a:ext cx="12899426" cy="6148823"/>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a:t>
            </a:r>
            <a:r>
              <a:rPr lang="en-US" sz="2995" spc="-245">
                <a:solidFill>
                  <a:srgbClr val="FFFFFF"/>
                </a:solidFill>
                <a:latin typeface="Public Sans"/>
                <a:ea typeface="Public Sans"/>
                <a:cs typeface="Public Sans"/>
                <a:sym typeface="Public Sans"/>
              </a:rPr>
              <a:t>  Stock exchanges in developed countries have no effect or non-significant correlation with U.S. CPI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 Stock exchanges in developed countries show a stronger correlation or more sensitive to the U.S. CPI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calculated p-value of 0.45 that we got, we failed to reject the null hypothesis because its value is above the alpha of 0.05. This means that there is no statistically significant difference between the sensitivity of the exchange performance in developed countries and developing countries to the CPI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IV</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6713400" y="1028700"/>
            <a:ext cx="10545900" cy="4350184"/>
          </a:xfrm>
          <a:custGeom>
            <a:avLst/>
            <a:gdLst/>
            <a:ahLst/>
            <a:cxnLst/>
            <a:rect r="r" b="b" t="t" l="l"/>
            <a:pathLst>
              <a:path h="4350184" w="10545900">
                <a:moveTo>
                  <a:pt x="0" y="0"/>
                </a:moveTo>
                <a:lnTo>
                  <a:pt x="10545900" y="0"/>
                </a:lnTo>
                <a:lnTo>
                  <a:pt x="10545900" y="4350184"/>
                </a:lnTo>
                <a:lnTo>
                  <a:pt x="0" y="4350184"/>
                </a:lnTo>
                <a:lnTo>
                  <a:pt x="0" y="0"/>
                </a:lnTo>
                <a:close/>
              </a:path>
            </a:pathLst>
          </a:custGeom>
          <a:blipFill>
            <a:blip r:embed="rId2"/>
            <a:stretch>
              <a:fillRect l="0" t="0" r="0" b="0"/>
            </a:stretch>
          </a:blipFill>
        </p:spPr>
      </p:sp>
      <p:sp>
        <p:nvSpPr>
          <p:cNvPr name="Freeform 3" id="3"/>
          <p:cNvSpPr/>
          <p:nvPr/>
        </p:nvSpPr>
        <p:spPr>
          <a:xfrm flipH="false" flipV="false" rot="0">
            <a:off x="1840308" y="6110814"/>
            <a:ext cx="9746185" cy="3788829"/>
          </a:xfrm>
          <a:custGeom>
            <a:avLst/>
            <a:gdLst/>
            <a:ahLst/>
            <a:cxnLst/>
            <a:rect r="r" b="b" t="t" l="l"/>
            <a:pathLst>
              <a:path h="3788829" w="9746185">
                <a:moveTo>
                  <a:pt x="0" y="0"/>
                </a:moveTo>
                <a:lnTo>
                  <a:pt x="9746185" y="0"/>
                </a:lnTo>
                <a:lnTo>
                  <a:pt x="9746185" y="3788829"/>
                </a:lnTo>
                <a:lnTo>
                  <a:pt x="0" y="3788829"/>
                </a:lnTo>
                <a:lnTo>
                  <a:pt x="0" y="0"/>
                </a:lnTo>
                <a:close/>
              </a:path>
            </a:pathLst>
          </a:custGeom>
          <a:blipFill>
            <a:blip r:embed="rId3"/>
            <a:stretch>
              <a:fillRect l="0" t="0" r="0" b="0"/>
            </a:stretch>
          </a:blipFill>
        </p:spPr>
      </p:sp>
      <p:sp>
        <p:nvSpPr>
          <p:cNvPr name="TextBox 4" id="4"/>
          <p:cNvSpPr txBox="true"/>
          <p:nvPr/>
        </p:nvSpPr>
        <p:spPr>
          <a:xfrm rot="0">
            <a:off x="1028700" y="2223678"/>
            <a:ext cx="5214342" cy="1302386"/>
          </a:xfrm>
          <a:prstGeom prst="rect">
            <a:avLst/>
          </a:prstGeom>
        </p:spPr>
        <p:txBody>
          <a:bodyPr anchor="t" rtlCol="false" tIns="0" lIns="0" bIns="0" rIns="0">
            <a:spAutoFit/>
          </a:bodyPr>
          <a:lstStyle/>
          <a:p>
            <a:pPr algn="ctr">
              <a:lnSpc>
                <a:spcPts val="10639"/>
              </a:lnSpc>
              <a:spcBef>
                <a:spcPct val="0"/>
              </a:spcBef>
            </a:pPr>
            <a:r>
              <a:rPr lang="en-US" b="true" sz="7599" spc="-623">
                <a:solidFill>
                  <a:srgbClr val="3A855D"/>
                </a:solidFill>
                <a:latin typeface="Public Sans Bold"/>
                <a:ea typeface="Public Sans Bold"/>
                <a:cs typeface="Public Sans Bold"/>
                <a:sym typeface="Public Sans Bold"/>
              </a:rPr>
              <a:t>Hypothesis III</a:t>
            </a:r>
          </a:p>
        </p:txBody>
      </p:sp>
      <p:sp>
        <p:nvSpPr>
          <p:cNvPr name="TextBox 5" id="5"/>
          <p:cNvSpPr txBox="true"/>
          <p:nvPr/>
        </p:nvSpPr>
        <p:spPr>
          <a:xfrm rot="0">
            <a:off x="12072938" y="7277836"/>
            <a:ext cx="5375970" cy="1302386"/>
          </a:xfrm>
          <a:prstGeom prst="rect">
            <a:avLst/>
          </a:prstGeom>
        </p:spPr>
        <p:txBody>
          <a:bodyPr anchor="t" rtlCol="false" tIns="0" lIns="0" bIns="0" rIns="0">
            <a:spAutoFit/>
          </a:bodyPr>
          <a:lstStyle/>
          <a:p>
            <a:pPr algn="ctr">
              <a:lnSpc>
                <a:spcPts val="10639"/>
              </a:lnSpc>
              <a:spcBef>
                <a:spcPct val="0"/>
              </a:spcBef>
            </a:pPr>
            <a:r>
              <a:rPr lang="en-US" b="true" sz="7599" spc="-623">
                <a:solidFill>
                  <a:srgbClr val="3A855D"/>
                </a:solidFill>
                <a:latin typeface="Public Sans Bold"/>
                <a:ea typeface="Public Sans Bold"/>
                <a:cs typeface="Public Sans Bold"/>
                <a:sym typeface="Public Sans Bold"/>
              </a:rPr>
              <a:t>Hypothesis IV</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sp>
        <p:nvSpPr>
          <p:cNvPr name="TextBox 2" id="2"/>
          <p:cNvSpPr txBox="true"/>
          <p:nvPr/>
        </p:nvSpPr>
        <p:spPr>
          <a:xfrm rot="0">
            <a:off x="2991952" y="190500"/>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CONCLUSION</a:t>
            </a:r>
          </a:p>
        </p:txBody>
      </p:sp>
      <p:grpSp>
        <p:nvGrpSpPr>
          <p:cNvPr name="Group 3" id="3"/>
          <p:cNvGrpSpPr/>
          <p:nvPr/>
        </p:nvGrpSpPr>
        <p:grpSpPr>
          <a:xfrm rot="0">
            <a:off x="1946196" y="1675147"/>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694287" y="3202572"/>
            <a:ext cx="12899426" cy="4452103"/>
          </a:xfrm>
          <a:prstGeom prst="rect">
            <a:avLst/>
          </a:prstGeom>
        </p:spPr>
        <p:txBody>
          <a:bodyPr anchor="t" rtlCol="false" tIns="0" lIns="0" bIns="0" rIns="0">
            <a:spAutoFit/>
          </a:bodyPr>
          <a:lstStyle/>
          <a:p>
            <a:pPr algn="ctr">
              <a:lnSpc>
                <a:spcPts val="5033"/>
              </a:lnSpc>
            </a:pPr>
            <a:r>
              <a:rPr lang="en-US" sz="3595" spc="-294">
                <a:solidFill>
                  <a:srgbClr val="FFFFFF"/>
                </a:solidFill>
                <a:latin typeface="Public Sans"/>
                <a:ea typeface="Public Sans"/>
                <a:cs typeface="Public Sans"/>
                <a:sym typeface="Public Sans"/>
              </a:rPr>
              <a:t>1. The U.S Stock Exchange is </a:t>
            </a:r>
            <a:r>
              <a:rPr lang="en-US" sz="3595" spc="-294">
                <a:solidFill>
                  <a:srgbClr val="FFDE59"/>
                </a:solidFill>
                <a:latin typeface="Public Sans"/>
                <a:ea typeface="Public Sans"/>
                <a:cs typeface="Public Sans"/>
                <a:sym typeface="Public Sans"/>
              </a:rPr>
              <a:t>more sensitive</a:t>
            </a:r>
            <a:r>
              <a:rPr lang="en-US" sz="3595" spc="-294">
                <a:solidFill>
                  <a:srgbClr val="FFFFFF"/>
                </a:solidFill>
                <a:latin typeface="Public Sans"/>
                <a:ea typeface="Public Sans"/>
                <a:cs typeface="Public Sans"/>
                <a:sym typeface="Public Sans"/>
              </a:rPr>
              <a:t> to the GDP and CPI of the U.S than the international exchanges outside of the U.S.</a:t>
            </a:r>
          </a:p>
          <a:p>
            <a:pPr algn="ctr">
              <a:lnSpc>
                <a:spcPts val="5033"/>
              </a:lnSpc>
            </a:pPr>
          </a:p>
          <a:p>
            <a:pPr algn="ctr">
              <a:lnSpc>
                <a:spcPts val="5033"/>
              </a:lnSpc>
            </a:pPr>
            <a:r>
              <a:rPr lang="en-US" sz="3595" spc="-294">
                <a:solidFill>
                  <a:srgbClr val="FFFFFF"/>
                </a:solidFill>
                <a:latin typeface="Public Sans"/>
                <a:ea typeface="Public Sans"/>
                <a:cs typeface="Public Sans"/>
                <a:sym typeface="Public Sans"/>
              </a:rPr>
              <a:t>2. There are </a:t>
            </a:r>
            <a:r>
              <a:rPr lang="en-US" sz="3595" spc="-294">
                <a:solidFill>
                  <a:srgbClr val="FFDE59"/>
                </a:solidFill>
                <a:latin typeface="Public Sans"/>
                <a:ea typeface="Public Sans"/>
                <a:cs typeface="Public Sans"/>
                <a:sym typeface="Public Sans"/>
              </a:rPr>
              <a:t>no stastitically significant differences</a:t>
            </a:r>
            <a:r>
              <a:rPr lang="en-US" sz="3595" spc="-294">
                <a:solidFill>
                  <a:srgbClr val="FFFFFF"/>
                </a:solidFill>
                <a:latin typeface="Public Sans"/>
                <a:ea typeface="Public Sans"/>
                <a:cs typeface="Public Sans"/>
                <a:sym typeface="Public Sans"/>
              </a:rPr>
              <a:t> between the sensitivity of the exchange performance in developed countries and developing countries to the GDP and CPI of the U.S.</a:t>
            </a:r>
          </a:p>
          <a:p>
            <a:pPr algn="ctr">
              <a:lnSpc>
                <a:spcPts val="503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sp>
        <p:nvSpPr>
          <p:cNvPr name="TextBox 2" id="2"/>
          <p:cNvSpPr txBox="true"/>
          <p:nvPr/>
        </p:nvSpPr>
        <p:spPr>
          <a:xfrm rot="0">
            <a:off x="2717869" y="575310"/>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REFERENCES</a:t>
            </a:r>
          </a:p>
        </p:txBody>
      </p:sp>
      <p:sp>
        <p:nvSpPr>
          <p:cNvPr name="TextBox 3" id="3"/>
          <p:cNvSpPr txBox="true"/>
          <p:nvPr/>
        </p:nvSpPr>
        <p:spPr>
          <a:xfrm rot="0">
            <a:off x="2330425" y="2614644"/>
            <a:ext cx="13078984" cy="6292751"/>
          </a:xfrm>
          <a:prstGeom prst="rect">
            <a:avLst/>
          </a:prstGeom>
        </p:spPr>
        <p:txBody>
          <a:bodyPr anchor="t" rtlCol="false" tIns="0" lIns="0" bIns="0" rIns="0">
            <a:spAutoFit/>
          </a:bodyPr>
          <a:lstStyle/>
          <a:p>
            <a:pPr algn="just">
              <a:lnSpc>
                <a:spcPts val="3855"/>
              </a:lnSpc>
            </a:pPr>
            <a:r>
              <a:rPr lang="en-US" sz="2753">
                <a:solidFill>
                  <a:srgbClr val="000000"/>
                </a:solidFill>
                <a:latin typeface="Canva Sans"/>
                <a:ea typeface="Canva Sans"/>
                <a:cs typeface="Canva Sans"/>
                <a:sym typeface="Canva Sans"/>
              </a:rPr>
              <a:t>Yahoo Finance. (n.d.). *Yahoo Finance*. Retrieved October 13, 2024, from https://finance.yahoo.com/</a:t>
            </a:r>
          </a:p>
          <a:p>
            <a:pPr algn="just">
              <a:lnSpc>
                <a:spcPts val="3855"/>
              </a:lnSpc>
            </a:pPr>
          </a:p>
          <a:p>
            <a:pPr algn="just">
              <a:lnSpc>
                <a:spcPts val="3855"/>
              </a:lnSpc>
            </a:pPr>
            <a:r>
              <a:rPr lang="en-US" sz="2753">
                <a:solidFill>
                  <a:srgbClr val="000000"/>
                </a:solidFill>
                <a:latin typeface="Canva Sans"/>
                <a:ea typeface="Canva Sans"/>
                <a:cs typeface="Canva Sans"/>
                <a:sym typeface="Canva Sans"/>
              </a:rPr>
              <a:t>Federal Reserve Economic Data (FRED). (n.d.). *FRED API documentation*. Federal Reserve Bank of St. Louis. Retrieved October 13, 2024, from https://fred.stlouisfed.org/docs/api/fred/</a:t>
            </a:r>
          </a:p>
          <a:p>
            <a:pPr algn="just">
              <a:lnSpc>
                <a:spcPts val="3855"/>
              </a:lnSpc>
            </a:pPr>
          </a:p>
          <a:p>
            <a:pPr algn="just">
              <a:lnSpc>
                <a:spcPts val="3855"/>
              </a:lnSpc>
            </a:pPr>
            <a:r>
              <a:rPr lang="en-US" sz="2753">
                <a:solidFill>
                  <a:srgbClr val="000000"/>
                </a:solidFill>
                <a:latin typeface="Canva Sans"/>
                <a:ea typeface="Canva Sans"/>
                <a:cs typeface="Canva Sans"/>
                <a:sym typeface="Canva Sans"/>
              </a:rPr>
              <a:t>Deepnote. (n.d.). *Deepnote*. Retrieved October 13, 2024, from https://deepnote.com/</a:t>
            </a:r>
          </a:p>
          <a:p>
            <a:pPr algn="just">
              <a:lnSpc>
                <a:spcPts val="3855"/>
              </a:lnSpc>
            </a:pPr>
          </a:p>
          <a:p>
            <a:pPr algn="just">
              <a:lnSpc>
                <a:spcPts val="3855"/>
              </a:lnSpc>
            </a:pPr>
            <a:r>
              <a:rPr lang="en-US" sz="2753">
                <a:solidFill>
                  <a:srgbClr val="000000"/>
                </a:solidFill>
                <a:latin typeface="Canva Sans"/>
                <a:ea typeface="Canva Sans"/>
                <a:cs typeface="Canva Sans"/>
                <a:sym typeface="Canva Sans"/>
              </a:rPr>
              <a:t>OpenAI. (n.d.). *ChatGPT*. Retrieved October 13, 2024, from https://chatgpt.com/</a:t>
            </a:r>
          </a:p>
          <a:p>
            <a:pPr algn="just">
              <a:lnSpc>
                <a:spcPts val="3855"/>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grpSp>
        <p:nvGrpSpPr>
          <p:cNvPr name="Group 2" id="2"/>
          <p:cNvGrpSpPr/>
          <p:nvPr/>
        </p:nvGrpSpPr>
        <p:grpSpPr>
          <a:xfrm rot="0">
            <a:off x="1946196" y="1351924"/>
            <a:ext cx="14395608" cy="7583153"/>
            <a:chOff x="0" y="0"/>
            <a:chExt cx="3791436" cy="1997209"/>
          </a:xfrm>
        </p:grpSpPr>
        <p:sp>
          <p:nvSpPr>
            <p:cNvPr name="Freeform 3" id="3"/>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4" id="4"/>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3830412" y="2504945"/>
            <a:ext cx="10627176" cy="1097279"/>
          </a:xfrm>
          <a:prstGeom prst="rect">
            <a:avLst/>
          </a:prstGeom>
        </p:spPr>
        <p:txBody>
          <a:bodyPr anchor="t" rtlCol="false" tIns="0" lIns="0" bIns="0" rIns="0">
            <a:spAutoFit/>
          </a:bodyPr>
          <a:lstStyle/>
          <a:p>
            <a:pPr algn="ctr">
              <a:lnSpc>
                <a:spcPts val="8159"/>
              </a:lnSpc>
            </a:pPr>
            <a:r>
              <a:rPr lang="en-US" b="true" sz="8499" spc="-696">
                <a:solidFill>
                  <a:srgbClr val="F1F0EC"/>
                </a:solidFill>
                <a:latin typeface="Public Sans Bold"/>
                <a:ea typeface="Public Sans Bold"/>
                <a:cs typeface="Public Sans Bold"/>
                <a:sym typeface="Public Sans Bold"/>
              </a:rPr>
              <a:t>Introduction</a:t>
            </a:r>
          </a:p>
        </p:txBody>
      </p:sp>
      <p:sp>
        <p:nvSpPr>
          <p:cNvPr name="TextBox 6" id="6"/>
          <p:cNvSpPr txBox="true"/>
          <p:nvPr/>
        </p:nvSpPr>
        <p:spPr>
          <a:xfrm rot="0">
            <a:off x="4689556" y="3928256"/>
            <a:ext cx="8908888" cy="2795488"/>
          </a:xfrm>
          <a:prstGeom prst="rect">
            <a:avLst/>
          </a:prstGeom>
        </p:spPr>
        <p:txBody>
          <a:bodyPr anchor="t" rtlCol="false" tIns="0" lIns="0" bIns="0" rIns="0">
            <a:spAutoFit/>
          </a:bodyPr>
          <a:lstStyle/>
          <a:p>
            <a:pPr algn="ctr" marL="0" indent="0" lvl="0">
              <a:lnSpc>
                <a:spcPts val="3719"/>
              </a:lnSpc>
              <a:spcBef>
                <a:spcPct val="0"/>
              </a:spcBef>
            </a:pPr>
            <a:r>
              <a:rPr lang="en-US" sz="2755" spc="165">
                <a:solidFill>
                  <a:srgbClr val="F1F0EC"/>
                </a:solidFill>
                <a:latin typeface="Public Sans"/>
                <a:ea typeface="Public Sans"/>
                <a:cs typeface="Public Sans"/>
                <a:sym typeface="Public Sans"/>
              </a:rPr>
              <a:t>This project explores how </a:t>
            </a:r>
            <a:r>
              <a:rPr lang="en-US" sz="2755" spc="165" u="sng">
                <a:solidFill>
                  <a:srgbClr val="FFDE59"/>
                </a:solidFill>
                <a:latin typeface="Public Sans"/>
                <a:ea typeface="Public Sans"/>
                <a:cs typeface="Public Sans"/>
                <a:sym typeface="Public Sans"/>
              </a:rPr>
              <a:t>U.S. economic metrics</a:t>
            </a:r>
            <a:r>
              <a:rPr lang="en-US" sz="2755" spc="165">
                <a:solidFill>
                  <a:srgbClr val="F1F0EC"/>
                </a:solidFill>
                <a:latin typeface="Public Sans"/>
                <a:ea typeface="Public Sans"/>
                <a:cs typeface="Public Sans"/>
                <a:sym typeface="Public Sans"/>
              </a:rPr>
              <a:t> (such as GDP and CPI) impact the performance of </a:t>
            </a:r>
            <a:r>
              <a:rPr lang="en-US" sz="2755" spc="165" u="sng">
                <a:solidFill>
                  <a:srgbClr val="FFDE59"/>
                </a:solidFill>
                <a:latin typeface="Public Sans"/>
                <a:ea typeface="Public Sans"/>
                <a:cs typeface="Public Sans"/>
                <a:sym typeface="Public Sans"/>
              </a:rPr>
              <a:t>major world stock exchanges</a:t>
            </a:r>
            <a:r>
              <a:rPr lang="en-US" sz="2755" spc="165">
                <a:solidFill>
                  <a:srgbClr val="F1F0EC"/>
                </a:solidFill>
                <a:latin typeface="Public Sans"/>
                <a:ea typeface="Public Sans"/>
                <a:cs typeface="Public Sans"/>
                <a:sym typeface="Public Sans"/>
              </a:rPr>
              <a:t>. Using Python and the FRED API, we retrieve economic data and compare it with stock price data obtained via the Yahoo Finance API.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597139" y="2123009"/>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ea typeface="Public Sans"/>
                <a:cs typeface="Public Sans"/>
                <a:sym typeface="Public Sans"/>
              </a:rPr>
              <a:t>Thank you very much!</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8700" y="1124623"/>
            <a:ext cx="4494107" cy="3922955"/>
            <a:chOff x="0" y="0"/>
            <a:chExt cx="1258694" cy="1098728"/>
          </a:xfrm>
        </p:grpSpPr>
        <p:sp>
          <p:nvSpPr>
            <p:cNvPr name="Freeform 4" id="4"/>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5" id="5"/>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1028700" y="5239423"/>
            <a:ext cx="4494107" cy="3922955"/>
            <a:chOff x="0" y="0"/>
            <a:chExt cx="1258694" cy="1098728"/>
          </a:xfrm>
        </p:grpSpPr>
        <p:sp>
          <p:nvSpPr>
            <p:cNvPr name="Freeform 7" id="7"/>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8" id="8"/>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2761288" y="1124623"/>
            <a:ext cx="4494107" cy="3922955"/>
            <a:chOff x="0" y="0"/>
            <a:chExt cx="1258694" cy="1098728"/>
          </a:xfrm>
        </p:grpSpPr>
        <p:sp>
          <p:nvSpPr>
            <p:cNvPr name="Freeform 10" id="10"/>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1" id="11"/>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2761288" y="5239423"/>
            <a:ext cx="4494107" cy="3922955"/>
            <a:chOff x="0" y="0"/>
            <a:chExt cx="1258694" cy="1098728"/>
          </a:xfrm>
        </p:grpSpPr>
        <p:sp>
          <p:nvSpPr>
            <p:cNvPr name="Freeform 13" id="1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4" id="1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6110217" y="3833553"/>
            <a:ext cx="5804047" cy="2788601"/>
          </a:xfrm>
          <a:prstGeom prst="rect">
            <a:avLst/>
          </a:prstGeom>
        </p:spPr>
        <p:txBody>
          <a:bodyPr anchor="t" rtlCol="false" tIns="0" lIns="0" bIns="0" rIns="0">
            <a:spAutoFit/>
          </a:bodyPr>
          <a:lstStyle/>
          <a:p>
            <a:pPr algn="ctr">
              <a:lnSpc>
                <a:spcPts val="7129"/>
              </a:lnSpc>
            </a:pPr>
            <a:r>
              <a:rPr lang="en-US" b="true" sz="7427" spc="-609">
                <a:solidFill>
                  <a:srgbClr val="3A855D"/>
                </a:solidFill>
                <a:latin typeface="Public Sans Bold"/>
                <a:ea typeface="Public Sans Bold"/>
                <a:cs typeface="Public Sans Bold"/>
                <a:sym typeface="Public Sans Bold"/>
              </a:rPr>
              <a:t>Research Question &amp; Hypotheses</a:t>
            </a:r>
          </a:p>
        </p:txBody>
      </p:sp>
      <p:sp>
        <p:nvSpPr>
          <p:cNvPr name="Freeform 21" id="21"/>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977371"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RQ1</a:t>
            </a:r>
          </a:p>
        </p:txBody>
      </p:sp>
      <p:sp>
        <p:nvSpPr>
          <p:cNvPr name="TextBox 23" id="23"/>
          <p:cNvSpPr txBox="true"/>
          <p:nvPr/>
        </p:nvSpPr>
        <p:spPr>
          <a:xfrm rot="0">
            <a:off x="13819790"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RQ2</a:t>
            </a:r>
          </a:p>
        </p:txBody>
      </p:sp>
      <p:sp>
        <p:nvSpPr>
          <p:cNvPr name="TextBox 24" id="24"/>
          <p:cNvSpPr txBox="true"/>
          <p:nvPr/>
        </p:nvSpPr>
        <p:spPr>
          <a:xfrm rot="0">
            <a:off x="1977371"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H1</a:t>
            </a:r>
          </a:p>
        </p:txBody>
      </p:sp>
      <p:sp>
        <p:nvSpPr>
          <p:cNvPr name="TextBox 25" id="25"/>
          <p:cNvSpPr txBox="true"/>
          <p:nvPr/>
        </p:nvSpPr>
        <p:spPr>
          <a:xfrm rot="0">
            <a:off x="13819790"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H2</a:t>
            </a:r>
          </a:p>
        </p:txBody>
      </p:sp>
      <p:sp>
        <p:nvSpPr>
          <p:cNvPr name="TextBox 26" id="26"/>
          <p:cNvSpPr txBox="true"/>
          <p:nvPr/>
        </p:nvSpPr>
        <p:spPr>
          <a:xfrm rot="0">
            <a:off x="1264859" y="2655570"/>
            <a:ext cx="4021788" cy="1746808"/>
          </a:xfrm>
          <a:prstGeom prst="rect">
            <a:avLst/>
          </a:prstGeom>
        </p:spPr>
        <p:txBody>
          <a:bodyPr anchor="t" rtlCol="false" tIns="0" lIns="0" bIns="0" rIns="0">
            <a:spAutoFit/>
          </a:bodyPr>
          <a:lstStyle/>
          <a:p>
            <a:pPr algn="ctr">
              <a:lnSpc>
                <a:spcPts val="3469"/>
              </a:lnSpc>
              <a:spcBef>
                <a:spcPct val="0"/>
              </a:spcBef>
            </a:pPr>
            <a:r>
              <a:rPr lang="en-US" sz="2478" spc="-203">
                <a:solidFill>
                  <a:srgbClr val="FFFFFF"/>
                </a:solidFill>
                <a:latin typeface="Public Sans"/>
                <a:ea typeface="Public Sans"/>
                <a:cs typeface="Public Sans"/>
                <a:sym typeface="Public Sans"/>
              </a:rPr>
              <a:t>How does U.S.  GDP influence the performance of </a:t>
            </a:r>
            <a:r>
              <a:rPr lang="en-US" sz="2478" spc="-203">
                <a:solidFill>
                  <a:srgbClr val="FFDE59"/>
                </a:solidFill>
                <a:latin typeface="Public Sans"/>
                <a:ea typeface="Public Sans"/>
                <a:cs typeface="Public Sans"/>
                <a:sym typeface="Public Sans"/>
              </a:rPr>
              <a:t>U.S. stock exchanges</a:t>
            </a:r>
            <a:r>
              <a:rPr lang="en-US" sz="2478" spc="-203">
                <a:solidFill>
                  <a:srgbClr val="FFFFFF"/>
                </a:solidFill>
                <a:latin typeface="Public Sans"/>
                <a:ea typeface="Public Sans"/>
                <a:cs typeface="Public Sans"/>
                <a:sym typeface="Public Sans"/>
              </a:rPr>
              <a:t> compared to </a:t>
            </a:r>
            <a:r>
              <a:rPr lang="en-US" sz="2478" spc="-203">
                <a:solidFill>
                  <a:srgbClr val="FFDE59"/>
                </a:solidFill>
                <a:latin typeface="Public Sans"/>
                <a:ea typeface="Public Sans"/>
                <a:cs typeface="Public Sans"/>
                <a:sym typeface="Public Sans"/>
              </a:rPr>
              <a:t>international stock exchanges</a:t>
            </a:r>
            <a:r>
              <a:rPr lang="en-US" sz="2478" spc="-203">
                <a:solidFill>
                  <a:srgbClr val="FFFFFF"/>
                </a:solidFill>
                <a:latin typeface="Public Sans"/>
                <a:ea typeface="Public Sans"/>
                <a:cs typeface="Public Sans"/>
                <a:sym typeface="Public Sans"/>
              </a:rPr>
              <a:t>?</a:t>
            </a:r>
          </a:p>
        </p:txBody>
      </p:sp>
      <p:sp>
        <p:nvSpPr>
          <p:cNvPr name="TextBox 27" id="27"/>
          <p:cNvSpPr txBox="true"/>
          <p:nvPr/>
        </p:nvSpPr>
        <p:spPr>
          <a:xfrm rot="0">
            <a:off x="12876815" y="2393072"/>
            <a:ext cx="4264685" cy="2846350"/>
          </a:xfrm>
          <a:prstGeom prst="rect">
            <a:avLst/>
          </a:prstGeom>
        </p:spPr>
        <p:txBody>
          <a:bodyPr anchor="t" rtlCol="false" tIns="0" lIns="0" bIns="0" rIns="0">
            <a:spAutoFit/>
          </a:bodyPr>
          <a:lstStyle/>
          <a:p>
            <a:pPr algn="ctr">
              <a:lnSpc>
                <a:spcPts val="3764"/>
              </a:lnSpc>
            </a:pPr>
            <a:r>
              <a:rPr lang="en-US" sz="2688" spc="-220">
                <a:solidFill>
                  <a:srgbClr val="FFFFFF"/>
                </a:solidFill>
                <a:latin typeface="Public Sans"/>
                <a:ea typeface="Public Sans"/>
                <a:cs typeface="Public Sans"/>
                <a:sym typeface="Public Sans"/>
              </a:rPr>
              <a:t>Do stock exchanges in </a:t>
            </a:r>
            <a:r>
              <a:rPr lang="en-US" sz="2688" spc="-220">
                <a:solidFill>
                  <a:srgbClr val="FFDE59"/>
                </a:solidFill>
                <a:latin typeface="Public Sans"/>
                <a:ea typeface="Public Sans"/>
                <a:cs typeface="Public Sans"/>
                <a:sym typeface="Public Sans"/>
              </a:rPr>
              <a:t>developed countries</a:t>
            </a:r>
            <a:r>
              <a:rPr lang="en-US" sz="2688" spc="-220">
                <a:solidFill>
                  <a:srgbClr val="FFFFFF"/>
                </a:solidFill>
                <a:latin typeface="Public Sans"/>
                <a:ea typeface="Public Sans"/>
                <a:cs typeface="Public Sans"/>
                <a:sym typeface="Public Sans"/>
              </a:rPr>
              <a:t> show a stronger correlation with U.S. GDP than those in </a:t>
            </a:r>
            <a:r>
              <a:rPr lang="en-US" sz="2688" spc="-220">
                <a:solidFill>
                  <a:srgbClr val="FFDE59"/>
                </a:solidFill>
                <a:latin typeface="Public Sans"/>
                <a:ea typeface="Public Sans"/>
                <a:cs typeface="Public Sans"/>
                <a:sym typeface="Public Sans"/>
              </a:rPr>
              <a:t>developing countries</a:t>
            </a:r>
            <a:r>
              <a:rPr lang="en-US" sz="2688" spc="-220">
                <a:solidFill>
                  <a:srgbClr val="FFFFFF"/>
                </a:solidFill>
                <a:latin typeface="Public Sans"/>
                <a:ea typeface="Public Sans"/>
                <a:cs typeface="Public Sans"/>
                <a:sym typeface="Public Sans"/>
              </a:rPr>
              <a:t>?</a:t>
            </a:r>
          </a:p>
          <a:p>
            <a:pPr algn="ctr">
              <a:lnSpc>
                <a:spcPts val="3764"/>
              </a:lnSpc>
              <a:spcBef>
                <a:spcPct val="0"/>
              </a:spcBef>
            </a:pPr>
          </a:p>
        </p:txBody>
      </p:sp>
      <p:sp>
        <p:nvSpPr>
          <p:cNvPr name="TextBox 28" id="28"/>
          <p:cNvSpPr txBox="true"/>
          <p:nvPr/>
        </p:nvSpPr>
        <p:spPr>
          <a:xfrm rot="0">
            <a:off x="12876815" y="6422371"/>
            <a:ext cx="4257395" cy="2370217"/>
          </a:xfrm>
          <a:prstGeom prst="rect">
            <a:avLst/>
          </a:prstGeom>
        </p:spPr>
        <p:txBody>
          <a:bodyPr anchor="t" rtlCol="false" tIns="0" lIns="0" bIns="0" rIns="0">
            <a:spAutoFit/>
          </a:bodyPr>
          <a:lstStyle/>
          <a:p>
            <a:pPr algn="ctr">
              <a:lnSpc>
                <a:spcPts val="3758"/>
              </a:lnSpc>
              <a:spcBef>
                <a:spcPct val="0"/>
              </a:spcBef>
            </a:pPr>
            <a:r>
              <a:rPr lang="en-US" sz="2684" spc="-220">
                <a:solidFill>
                  <a:srgbClr val="FFFFFF"/>
                </a:solidFill>
                <a:latin typeface="Public Sans"/>
                <a:ea typeface="Public Sans"/>
                <a:cs typeface="Public Sans"/>
                <a:sym typeface="Public Sans"/>
              </a:rPr>
              <a:t>Stock exchanges in developed countries show a stronger correlation or are more sensitive to the U.S. GDP compared to those in developing countries</a:t>
            </a:r>
          </a:p>
        </p:txBody>
      </p:sp>
      <p:sp>
        <p:nvSpPr>
          <p:cNvPr name="TextBox 29" id="29"/>
          <p:cNvSpPr txBox="true"/>
          <p:nvPr/>
        </p:nvSpPr>
        <p:spPr>
          <a:xfrm rot="0">
            <a:off x="1174518" y="6539172"/>
            <a:ext cx="4202471" cy="2286905"/>
          </a:xfrm>
          <a:prstGeom prst="rect">
            <a:avLst/>
          </a:prstGeom>
        </p:spPr>
        <p:txBody>
          <a:bodyPr anchor="t" rtlCol="false" tIns="0" lIns="0" bIns="0" rIns="0">
            <a:spAutoFit/>
          </a:bodyPr>
          <a:lstStyle/>
          <a:p>
            <a:pPr algn="ctr">
              <a:lnSpc>
                <a:spcPts val="3625"/>
              </a:lnSpc>
            </a:pPr>
            <a:r>
              <a:rPr lang="en-US" sz="2589" spc="-212">
                <a:solidFill>
                  <a:srgbClr val="FFFFFF"/>
                </a:solidFill>
                <a:latin typeface="Public Sans"/>
                <a:ea typeface="Public Sans"/>
                <a:cs typeface="Public Sans"/>
                <a:sym typeface="Public Sans"/>
              </a:rPr>
              <a:t>The performance of U.S. stock exchanges is more correlate to the U.S. GDP than international stock exchanges.</a:t>
            </a:r>
          </a:p>
          <a:p>
            <a:pPr algn="ctr">
              <a:lnSpc>
                <a:spcPts val="362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8700" y="1124623"/>
            <a:ext cx="4494107" cy="3922955"/>
            <a:chOff x="0" y="0"/>
            <a:chExt cx="1258694" cy="1098728"/>
          </a:xfrm>
        </p:grpSpPr>
        <p:sp>
          <p:nvSpPr>
            <p:cNvPr name="Freeform 4" id="4"/>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5" id="5"/>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1028700" y="5239423"/>
            <a:ext cx="4494107" cy="3922955"/>
            <a:chOff x="0" y="0"/>
            <a:chExt cx="1258694" cy="1098728"/>
          </a:xfrm>
        </p:grpSpPr>
        <p:sp>
          <p:nvSpPr>
            <p:cNvPr name="Freeform 7" id="7"/>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8" id="8"/>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2761288" y="1124623"/>
            <a:ext cx="4494107" cy="3922955"/>
            <a:chOff x="0" y="0"/>
            <a:chExt cx="1258694" cy="1098728"/>
          </a:xfrm>
        </p:grpSpPr>
        <p:sp>
          <p:nvSpPr>
            <p:cNvPr name="Freeform 10" id="10"/>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1" id="11"/>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2761288" y="5239423"/>
            <a:ext cx="4494107" cy="3922955"/>
            <a:chOff x="0" y="0"/>
            <a:chExt cx="1258694" cy="1098728"/>
          </a:xfrm>
        </p:grpSpPr>
        <p:sp>
          <p:nvSpPr>
            <p:cNvPr name="Freeform 13" id="1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4" id="1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6110217" y="3833553"/>
            <a:ext cx="5804047" cy="2788601"/>
          </a:xfrm>
          <a:prstGeom prst="rect">
            <a:avLst/>
          </a:prstGeom>
        </p:spPr>
        <p:txBody>
          <a:bodyPr anchor="t" rtlCol="false" tIns="0" lIns="0" bIns="0" rIns="0">
            <a:spAutoFit/>
          </a:bodyPr>
          <a:lstStyle/>
          <a:p>
            <a:pPr algn="ctr">
              <a:lnSpc>
                <a:spcPts val="7129"/>
              </a:lnSpc>
            </a:pPr>
            <a:r>
              <a:rPr lang="en-US" b="true" sz="7427" spc="-609">
                <a:solidFill>
                  <a:srgbClr val="3A855D"/>
                </a:solidFill>
                <a:latin typeface="Public Sans Bold"/>
                <a:ea typeface="Public Sans Bold"/>
                <a:cs typeface="Public Sans Bold"/>
                <a:sym typeface="Public Sans Bold"/>
              </a:rPr>
              <a:t>Research Question &amp; Hypotheses</a:t>
            </a:r>
          </a:p>
        </p:txBody>
      </p:sp>
      <p:sp>
        <p:nvSpPr>
          <p:cNvPr name="Freeform 21" id="21"/>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977371"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RQ3</a:t>
            </a:r>
          </a:p>
        </p:txBody>
      </p:sp>
      <p:sp>
        <p:nvSpPr>
          <p:cNvPr name="TextBox 23" id="23"/>
          <p:cNvSpPr txBox="true"/>
          <p:nvPr/>
        </p:nvSpPr>
        <p:spPr>
          <a:xfrm rot="0">
            <a:off x="13819790"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RQ4</a:t>
            </a:r>
          </a:p>
        </p:txBody>
      </p:sp>
      <p:sp>
        <p:nvSpPr>
          <p:cNvPr name="TextBox 24" id="24"/>
          <p:cNvSpPr txBox="true"/>
          <p:nvPr/>
        </p:nvSpPr>
        <p:spPr>
          <a:xfrm rot="0">
            <a:off x="1977371"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H3</a:t>
            </a:r>
          </a:p>
        </p:txBody>
      </p:sp>
      <p:sp>
        <p:nvSpPr>
          <p:cNvPr name="TextBox 25" id="25"/>
          <p:cNvSpPr txBox="true"/>
          <p:nvPr/>
        </p:nvSpPr>
        <p:spPr>
          <a:xfrm rot="0">
            <a:off x="13819790"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H4</a:t>
            </a:r>
          </a:p>
        </p:txBody>
      </p:sp>
      <p:sp>
        <p:nvSpPr>
          <p:cNvPr name="TextBox 26" id="26"/>
          <p:cNvSpPr txBox="true"/>
          <p:nvPr/>
        </p:nvSpPr>
        <p:spPr>
          <a:xfrm rot="0">
            <a:off x="1264859" y="2655570"/>
            <a:ext cx="4021788" cy="1746808"/>
          </a:xfrm>
          <a:prstGeom prst="rect">
            <a:avLst/>
          </a:prstGeom>
        </p:spPr>
        <p:txBody>
          <a:bodyPr anchor="t" rtlCol="false" tIns="0" lIns="0" bIns="0" rIns="0">
            <a:spAutoFit/>
          </a:bodyPr>
          <a:lstStyle/>
          <a:p>
            <a:pPr algn="ctr">
              <a:lnSpc>
                <a:spcPts val="3469"/>
              </a:lnSpc>
              <a:spcBef>
                <a:spcPct val="0"/>
              </a:spcBef>
            </a:pPr>
            <a:r>
              <a:rPr lang="en-US" sz="2478" spc="-203">
                <a:solidFill>
                  <a:srgbClr val="FFFFFF"/>
                </a:solidFill>
                <a:latin typeface="Public Sans"/>
                <a:ea typeface="Public Sans"/>
                <a:cs typeface="Public Sans"/>
                <a:sym typeface="Public Sans"/>
              </a:rPr>
              <a:t>How does U.S.  CPI influence the performance of </a:t>
            </a:r>
            <a:r>
              <a:rPr lang="en-US" sz="2478" spc="-203">
                <a:solidFill>
                  <a:srgbClr val="FFDE59"/>
                </a:solidFill>
                <a:latin typeface="Public Sans"/>
                <a:ea typeface="Public Sans"/>
                <a:cs typeface="Public Sans"/>
                <a:sym typeface="Public Sans"/>
              </a:rPr>
              <a:t>U.S. stock exchanges</a:t>
            </a:r>
            <a:r>
              <a:rPr lang="en-US" sz="2478" spc="-203">
                <a:solidFill>
                  <a:srgbClr val="FFFFFF"/>
                </a:solidFill>
                <a:latin typeface="Public Sans"/>
                <a:ea typeface="Public Sans"/>
                <a:cs typeface="Public Sans"/>
                <a:sym typeface="Public Sans"/>
              </a:rPr>
              <a:t> compared to </a:t>
            </a:r>
            <a:r>
              <a:rPr lang="en-US" sz="2478" spc="-203">
                <a:solidFill>
                  <a:srgbClr val="FFDE59"/>
                </a:solidFill>
                <a:latin typeface="Public Sans"/>
                <a:ea typeface="Public Sans"/>
                <a:cs typeface="Public Sans"/>
                <a:sym typeface="Public Sans"/>
              </a:rPr>
              <a:t>international stock exchanges</a:t>
            </a:r>
            <a:r>
              <a:rPr lang="en-US" sz="2478" spc="-203">
                <a:solidFill>
                  <a:srgbClr val="FFFFFF"/>
                </a:solidFill>
                <a:latin typeface="Public Sans"/>
                <a:ea typeface="Public Sans"/>
                <a:cs typeface="Public Sans"/>
                <a:sym typeface="Public Sans"/>
              </a:rPr>
              <a:t>?</a:t>
            </a:r>
          </a:p>
        </p:txBody>
      </p:sp>
      <p:sp>
        <p:nvSpPr>
          <p:cNvPr name="TextBox 27" id="27"/>
          <p:cNvSpPr txBox="true"/>
          <p:nvPr/>
        </p:nvSpPr>
        <p:spPr>
          <a:xfrm rot="0">
            <a:off x="12876815" y="2393072"/>
            <a:ext cx="4264685" cy="2846350"/>
          </a:xfrm>
          <a:prstGeom prst="rect">
            <a:avLst/>
          </a:prstGeom>
        </p:spPr>
        <p:txBody>
          <a:bodyPr anchor="t" rtlCol="false" tIns="0" lIns="0" bIns="0" rIns="0">
            <a:spAutoFit/>
          </a:bodyPr>
          <a:lstStyle/>
          <a:p>
            <a:pPr algn="ctr">
              <a:lnSpc>
                <a:spcPts val="3764"/>
              </a:lnSpc>
            </a:pPr>
            <a:r>
              <a:rPr lang="en-US" sz="2688" spc="-220">
                <a:solidFill>
                  <a:srgbClr val="FFFFFF"/>
                </a:solidFill>
                <a:latin typeface="Public Sans"/>
                <a:ea typeface="Public Sans"/>
                <a:cs typeface="Public Sans"/>
                <a:sym typeface="Public Sans"/>
              </a:rPr>
              <a:t>Do stock exchanges in </a:t>
            </a:r>
            <a:r>
              <a:rPr lang="en-US" sz="2688" spc="-220">
                <a:solidFill>
                  <a:srgbClr val="FFDE59"/>
                </a:solidFill>
                <a:latin typeface="Public Sans"/>
                <a:ea typeface="Public Sans"/>
                <a:cs typeface="Public Sans"/>
                <a:sym typeface="Public Sans"/>
              </a:rPr>
              <a:t>developed countries</a:t>
            </a:r>
            <a:r>
              <a:rPr lang="en-US" sz="2688" spc="-220">
                <a:solidFill>
                  <a:srgbClr val="FFFFFF"/>
                </a:solidFill>
                <a:latin typeface="Public Sans"/>
                <a:ea typeface="Public Sans"/>
                <a:cs typeface="Public Sans"/>
                <a:sym typeface="Public Sans"/>
              </a:rPr>
              <a:t> show a stronger correlation with U.S. CPI than those in </a:t>
            </a:r>
            <a:r>
              <a:rPr lang="en-US" sz="2688" spc="-220">
                <a:solidFill>
                  <a:srgbClr val="FFDE59"/>
                </a:solidFill>
                <a:latin typeface="Public Sans"/>
                <a:ea typeface="Public Sans"/>
                <a:cs typeface="Public Sans"/>
                <a:sym typeface="Public Sans"/>
              </a:rPr>
              <a:t>developing countries</a:t>
            </a:r>
            <a:r>
              <a:rPr lang="en-US" sz="2688" spc="-220">
                <a:solidFill>
                  <a:srgbClr val="FFFFFF"/>
                </a:solidFill>
                <a:latin typeface="Public Sans"/>
                <a:ea typeface="Public Sans"/>
                <a:cs typeface="Public Sans"/>
                <a:sym typeface="Public Sans"/>
              </a:rPr>
              <a:t>?</a:t>
            </a:r>
          </a:p>
          <a:p>
            <a:pPr algn="ctr">
              <a:lnSpc>
                <a:spcPts val="3764"/>
              </a:lnSpc>
              <a:spcBef>
                <a:spcPct val="0"/>
              </a:spcBef>
            </a:pPr>
          </a:p>
        </p:txBody>
      </p:sp>
      <p:sp>
        <p:nvSpPr>
          <p:cNvPr name="TextBox 28" id="28"/>
          <p:cNvSpPr txBox="true"/>
          <p:nvPr/>
        </p:nvSpPr>
        <p:spPr>
          <a:xfrm rot="0">
            <a:off x="12876815" y="6422371"/>
            <a:ext cx="4257395" cy="2846467"/>
          </a:xfrm>
          <a:prstGeom prst="rect">
            <a:avLst/>
          </a:prstGeom>
        </p:spPr>
        <p:txBody>
          <a:bodyPr anchor="t" rtlCol="false" tIns="0" lIns="0" bIns="0" rIns="0">
            <a:spAutoFit/>
          </a:bodyPr>
          <a:lstStyle/>
          <a:p>
            <a:pPr algn="ctr">
              <a:lnSpc>
                <a:spcPts val="3758"/>
              </a:lnSpc>
            </a:pPr>
            <a:r>
              <a:rPr lang="en-US" sz="2684" spc="-220">
                <a:solidFill>
                  <a:srgbClr val="FFFFFF"/>
                </a:solidFill>
                <a:latin typeface="Public Sans"/>
                <a:ea typeface="Public Sans"/>
                <a:cs typeface="Public Sans"/>
                <a:sym typeface="Public Sans"/>
              </a:rPr>
              <a:t>Stock exchanges in developed countries show a stronger correlation with the U.S. CPI metrics compared to those in developing countries</a:t>
            </a:r>
          </a:p>
          <a:p>
            <a:pPr algn="ctr">
              <a:lnSpc>
                <a:spcPts val="3758"/>
              </a:lnSpc>
              <a:spcBef>
                <a:spcPct val="0"/>
              </a:spcBef>
            </a:pPr>
          </a:p>
        </p:txBody>
      </p:sp>
      <p:sp>
        <p:nvSpPr>
          <p:cNvPr name="TextBox 29" id="29"/>
          <p:cNvSpPr txBox="true"/>
          <p:nvPr/>
        </p:nvSpPr>
        <p:spPr>
          <a:xfrm rot="0">
            <a:off x="1174518" y="6539172"/>
            <a:ext cx="4202471" cy="2286905"/>
          </a:xfrm>
          <a:prstGeom prst="rect">
            <a:avLst/>
          </a:prstGeom>
        </p:spPr>
        <p:txBody>
          <a:bodyPr anchor="t" rtlCol="false" tIns="0" lIns="0" bIns="0" rIns="0">
            <a:spAutoFit/>
          </a:bodyPr>
          <a:lstStyle/>
          <a:p>
            <a:pPr algn="ctr">
              <a:lnSpc>
                <a:spcPts val="3625"/>
              </a:lnSpc>
            </a:pPr>
            <a:r>
              <a:rPr lang="en-US" sz="2589" spc="-212">
                <a:solidFill>
                  <a:srgbClr val="FFFFFF"/>
                </a:solidFill>
                <a:latin typeface="Public Sans"/>
                <a:ea typeface="Public Sans"/>
                <a:cs typeface="Public Sans"/>
                <a:sym typeface="Public Sans"/>
              </a:rPr>
              <a:t>The performance of U.S. stock exchanges is more correlate to the U.S. CPI than international stock exchanges.</a:t>
            </a:r>
          </a:p>
          <a:p>
            <a:pPr algn="ctr">
              <a:lnSpc>
                <a:spcPts val="362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412948">
            <a:off x="16164754" y="9282359"/>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7557937" y="6183768"/>
            <a:ext cx="7888080" cy="3421455"/>
          </a:xfrm>
          <a:custGeom>
            <a:avLst/>
            <a:gdLst/>
            <a:ahLst/>
            <a:cxnLst/>
            <a:rect r="r" b="b" t="t" l="l"/>
            <a:pathLst>
              <a:path h="3421455" w="7888080">
                <a:moveTo>
                  <a:pt x="0" y="0"/>
                </a:moveTo>
                <a:lnTo>
                  <a:pt x="7888080" y="0"/>
                </a:lnTo>
                <a:lnTo>
                  <a:pt x="7888080" y="3421455"/>
                </a:lnTo>
                <a:lnTo>
                  <a:pt x="0" y="3421455"/>
                </a:lnTo>
                <a:lnTo>
                  <a:pt x="0" y="0"/>
                </a:lnTo>
                <a:close/>
              </a:path>
            </a:pathLst>
          </a:custGeom>
          <a:blipFill>
            <a:blip r:embed="rId7"/>
            <a:stretch>
              <a:fillRect l="0" t="0" r="0" b="0"/>
            </a:stretch>
          </a:blipFill>
        </p:spPr>
      </p:sp>
      <p:sp>
        <p:nvSpPr>
          <p:cNvPr name="Freeform 6" id="6"/>
          <p:cNvSpPr/>
          <p:nvPr/>
        </p:nvSpPr>
        <p:spPr>
          <a:xfrm flipH="false" flipV="false" rot="0">
            <a:off x="784847" y="2438166"/>
            <a:ext cx="6406508" cy="5456329"/>
          </a:xfrm>
          <a:custGeom>
            <a:avLst/>
            <a:gdLst/>
            <a:ahLst/>
            <a:cxnLst/>
            <a:rect r="r" b="b" t="t" l="l"/>
            <a:pathLst>
              <a:path h="5456329" w="6406508">
                <a:moveTo>
                  <a:pt x="0" y="0"/>
                </a:moveTo>
                <a:lnTo>
                  <a:pt x="6406508" y="0"/>
                </a:lnTo>
                <a:lnTo>
                  <a:pt x="6406508" y="5456329"/>
                </a:lnTo>
                <a:lnTo>
                  <a:pt x="0" y="5456329"/>
                </a:lnTo>
                <a:lnTo>
                  <a:pt x="0" y="0"/>
                </a:lnTo>
                <a:close/>
              </a:path>
            </a:pathLst>
          </a:custGeom>
          <a:blipFill>
            <a:blip r:embed="rId8"/>
            <a:stretch>
              <a:fillRect l="0" t="0" r="0" b="0"/>
            </a:stretch>
          </a:blipFill>
        </p:spPr>
      </p:sp>
      <p:sp>
        <p:nvSpPr>
          <p:cNvPr name="Freeform 7" id="7"/>
          <p:cNvSpPr/>
          <p:nvPr/>
        </p:nvSpPr>
        <p:spPr>
          <a:xfrm flipH="false" flipV="false" rot="0">
            <a:off x="7660612" y="2155076"/>
            <a:ext cx="2681949" cy="3812771"/>
          </a:xfrm>
          <a:custGeom>
            <a:avLst/>
            <a:gdLst/>
            <a:ahLst/>
            <a:cxnLst/>
            <a:rect r="r" b="b" t="t" l="l"/>
            <a:pathLst>
              <a:path h="3812771" w="2681949">
                <a:moveTo>
                  <a:pt x="0" y="0"/>
                </a:moveTo>
                <a:lnTo>
                  <a:pt x="2681950" y="0"/>
                </a:lnTo>
                <a:lnTo>
                  <a:pt x="2681950" y="3812772"/>
                </a:lnTo>
                <a:lnTo>
                  <a:pt x="0" y="3812772"/>
                </a:lnTo>
                <a:lnTo>
                  <a:pt x="0" y="0"/>
                </a:lnTo>
                <a:close/>
              </a:path>
            </a:pathLst>
          </a:custGeom>
          <a:blipFill>
            <a:blip r:embed="rId9"/>
            <a:stretch>
              <a:fillRect l="0" t="0" r="0" b="0"/>
            </a:stretch>
          </a:blipFill>
        </p:spPr>
      </p:sp>
      <p:grpSp>
        <p:nvGrpSpPr>
          <p:cNvPr name="Group 8" id="8"/>
          <p:cNvGrpSpPr/>
          <p:nvPr/>
        </p:nvGrpSpPr>
        <p:grpSpPr>
          <a:xfrm rot="0">
            <a:off x="3185921" y="3998316"/>
            <a:ext cx="3560972" cy="224032"/>
            <a:chOff x="0" y="0"/>
            <a:chExt cx="937869" cy="59004"/>
          </a:xfrm>
        </p:grpSpPr>
        <p:sp>
          <p:nvSpPr>
            <p:cNvPr name="Freeform 9" id="9"/>
            <p:cNvSpPr/>
            <p:nvPr/>
          </p:nvSpPr>
          <p:spPr>
            <a:xfrm flipH="false" flipV="false" rot="0">
              <a:off x="0" y="0"/>
              <a:ext cx="937869" cy="59004"/>
            </a:xfrm>
            <a:custGeom>
              <a:avLst/>
              <a:gdLst/>
              <a:ahLst/>
              <a:cxnLst/>
              <a:rect r="r" b="b" t="t" l="l"/>
              <a:pathLst>
                <a:path h="59004" w="937869">
                  <a:moveTo>
                    <a:pt x="0" y="0"/>
                  </a:moveTo>
                  <a:lnTo>
                    <a:pt x="937869" y="0"/>
                  </a:lnTo>
                  <a:lnTo>
                    <a:pt x="937869" y="59004"/>
                  </a:lnTo>
                  <a:lnTo>
                    <a:pt x="0" y="59004"/>
                  </a:lnTo>
                  <a:close/>
                </a:path>
              </a:pathLst>
            </a:custGeom>
            <a:solidFill>
              <a:srgbClr val="000000"/>
            </a:solidFill>
          </p:spPr>
        </p:sp>
        <p:sp>
          <p:nvSpPr>
            <p:cNvPr name="TextBox 10" id="10"/>
            <p:cNvSpPr txBox="true"/>
            <p:nvPr/>
          </p:nvSpPr>
          <p:spPr>
            <a:xfrm>
              <a:off x="0" y="85725"/>
              <a:ext cx="937869" cy="59004"/>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0809287" y="3330928"/>
            <a:ext cx="570560" cy="5705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3A855D"/>
            </a:solidFill>
          </p:spPr>
        </p:sp>
        <p:sp>
          <p:nvSpPr>
            <p:cNvPr name="TextBox 13" id="13"/>
            <p:cNvSpPr txBox="true"/>
            <p:nvPr/>
          </p:nvSpPr>
          <p:spPr>
            <a:xfrm>
              <a:off x="101600" y="288925"/>
              <a:ext cx="711200" cy="320675"/>
            </a:xfrm>
            <a:prstGeom prst="rect">
              <a:avLst/>
            </a:prstGeom>
          </p:spPr>
          <p:txBody>
            <a:bodyPr anchor="ctr" rtlCol="false" tIns="50800" lIns="50800" bIns="50800" rIns="50800"/>
            <a:lstStyle/>
            <a:p>
              <a:pPr algn="ctr">
                <a:lnSpc>
                  <a:spcPts val="1925"/>
                </a:lnSpc>
              </a:pPr>
            </a:p>
          </p:txBody>
        </p:sp>
      </p:grpSp>
      <p:grpSp>
        <p:nvGrpSpPr>
          <p:cNvPr name="Group 14" id="14"/>
          <p:cNvGrpSpPr/>
          <p:nvPr/>
        </p:nvGrpSpPr>
        <p:grpSpPr>
          <a:xfrm rot="0">
            <a:off x="6548393" y="8550418"/>
            <a:ext cx="691522" cy="6915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A855D"/>
            </a:solidFill>
          </p:spPr>
        </p:sp>
        <p:sp>
          <p:nvSpPr>
            <p:cNvPr name="TextBox 16" id="16"/>
            <p:cNvSpPr txBox="true"/>
            <p:nvPr/>
          </p:nvSpPr>
          <p:spPr>
            <a:xfrm>
              <a:off x="0" y="288925"/>
              <a:ext cx="711200" cy="320675"/>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6160153" y="404314"/>
            <a:ext cx="6016377" cy="1302386"/>
          </a:xfrm>
          <a:prstGeom prst="rect">
            <a:avLst/>
          </a:prstGeom>
        </p:spPr>
        <p:txBody>
          <a:bodyPr anchor="t" rtlCol="false" tIns="0" lIns="0" bIns="0" rIns="0">
            <a:spAutoFit/>
          </a:bodyPr>
          <a:lstStyle/>
          <a:p>
            <a:pPr algn="ctr">
              <a:lnSpc>
                <a:spcPts val="10639"/>
              </a:lnSpc>
              <a:spcBef>
                <a:spcPct val="0"/>
              </a:spcBef>
            </a:pPr>
            <a:r>
              <a:rPr lang="en-US" b="true" sz="7599" spc="-623">
                <a:solidFill>
                  <a:srgbClr val="3A855D"/>
                </a:solidFill>
                <a:latin typeface="Public Sans Bold"/>
                <a:ea typeface="Public Sans Bold"/>
                <a:cs typeface="Public Sans Bold"/>
                <a:sym typeface="Public Sans Bold"/>
              </a:rPr>
              <a:t>Data Retrieving</a:t>
            </a:r>
          </a:p>
        </p:txBody>
      </p:sp>
      <p:sp>
        <p:nvSpPr>
          <p:cNvPr name="TextBox 18" id="18"/>
          <p:cNvSpPr txBox="true"/>
          <p:nvPr/>
        </p:nvSpPr>
        <p:spPr>
          <a:xfrm rot="0">
            <a:off x="4488365" y="2627644"/>
            <a:ext cx="2473221" cy="1079876"/>
          </a:xfrm>
          <a:prstGeom prst="rect">
            <a:avLst/>
          </a:prstGeom>
        </p:spPr>
        <p:txBody>
          <a:bodyPr anchor="t" rtlCol="false" tIns="0" lIns="0" bIns="0" rIns="0">
            <a:spAutoFit/>
          </a:bodyPr>
          <a:lstStyle/>
          <a:p>
            <a:pPr algn="ctr">
              <a:lnSpc>
                <a:spcPts val="2134"/>
              </a:lnSpc>
            </a:pPr>
            <a:r>
              <a:rPr lang="en-US" b="true" sz="1524" spc="-125">
                <a:solidFill>
                  <a:srgbClr val="F1F0EC"/>
                </a:solidFill>
                <a:latin typeface="Public Sans Bold"/>
                <a:ea typeface="Public Sans Bold"/>
                <a:cs typeface="Public Sans Bold"/>
                <a:sym typeface="Public Sans Bold"/>
              </a:rPr>
              <a:t>Data was retrieved from 2 APIs: </a:t>
            </a:r>
          </a:p>
          <a:p>
            <a:pPr algn="ctr" marL="329159" indent="-164579" lvl="1">
              <a:lnSpc>
                <a:spcPts val="2134"/>
              </a:lnSpc>
              <a:buAutoNum type="arabicPeriod" startAt="1"/>
            </a:pPr>
            <a:r>
              <a:rPr lang="en-US" sz="1524" spc="-125">
                <a:solidFill>
                  <a:srgbClr val="F1F0EC"/>
                </a:solidFill>
                <a:latin typeface="Public Sans"/>
                <a:ea typeface="Public Sans"/>
                <a:cs typeface="Public Sans"/>
                <a:sym typeface="Public Sans"/>
              </a:rPr>
              <a:t>FRED (Federal Reserve Economic Data).</a:t>
            </a:r>
          </a:p>
          <a:p>
            <a:pPr algn="ctr" marL="329159" indent="-164579" lvl="1">
              <a:lnSpc>
                <a:spcPts val="2134"/>
              </a:lnSpc>
              <a:spcBef>
                <a:spcPct val="0"/>
              </a:spcBef>
              <a:buAutoNum type="arabicPeriod" startAt="1"/>
            </a:pPr>
            <a:r>
              <a:rPr lang="en-US" sz="1524" spc="-125">
                <a:solidFill>
                  <a:srgbClr val="F1F0EC"/>
                </a:solidFill>
                <a:latin typeface="Public Sans"/>
                <a:ea typeface="Public Sans"/>
                <a:cs typeface="Public Sans"/>
                <a:sym typeface="Public Sans"/>
              </a:rPr>
              <a:t>Yahoo Finance/Y-Finance</a:t>
            </a:r>
          </a:p>
        </p:txBody>
      </p:sp>
      <p:sp>
        <p:nvSpPr>
          <p:cNvPr name="TextBox 19" id="19"/>
          <p:cNvSpPr txBox="true"/>
          <p:nvPr/>
        </p:nvSpPr>
        <p:spPr>
          <a:xfrm rot="0">
            <a:off x="11094567" y="3309892"/>
            <a:ext cx="3855815" cy="660257"/>
          </a:xfrm>
          <a:prstGeom prst="rect">
            <a:avLst/>
          </a:prstGeom>
        </p:spPr>
        <p:txBody>
          <a:bodyPr anchor="t" rtlCol="false" tIns="0" lIns="0" bIns="0" rIns="0">
            <a:spAutoFit/>
          </a:bodyPr>
          <a:lstStyle/>
          <a:p>
            <a:pPr algn="ctr">
              <a:lnSpc>
                <a:spcPts val="2493"/>
              </a:lnSpc>
            </a:pPr>
            <a:r>
              <a:rPr lang="en-US" b="true" sz="2597" spc="-212">
                <a:solidFill>
                  <a:srgbClr val="3A855D"/>
                </a:solidFill>
                <a:latin typeface="Public Sans Bold"/>
                <a:ea typeface="Public Sans Bold"/>
                <a:cs typeface="Public Sans Bold"/>
                <a:sym typeface="Public Sans Bold"/>
              </a:rPr>
              <a:t>FRED Data (Monthly, Quarterly for GDP)</a:t>
            </a:r>
          </a:p>
        </p:txBody>
      </p:sp>
      <p:sp>
        <p:nvSpPr>
          <p:cNvPr name="TextBox 20" id="20"/>
          <p:cNvSpPr txBox="true"/>
          <p:nvPr/>
        </p:nvSpPr>
        <p:spPr>
          <a:xfrm rot="0">
            <a:off x="2692579" y="8598043"/>
            <a:ext cx="3855815" cy="660257"/>
          </a:xfrm>
          <a:prstGeom prst="rect">
            <a:avLst/>
          </a:prstGeom>
        </p:spPr>
        <p:txBody>
          <a:bodyPr anchor="t" rtlCol="false" tIns="0" lIns="0" bIns="0" rIns="0">
            <a:spAutoFit/>
          </a:bodyPr>
          <a:lstStyle/>
          <a:p>
            <a:pPr algn="ctr">
              <a:lnSpc>
                <a:spcPts val="2493"/>
              </a:lnSpc>
            </a:pPr>
            <a:r>
              <a:rPr lang="en-US" b="true" sz="2597" spc="-212">
                <a:solidFill>
                  <a:srgbClr val="3A855D"/>
                </a:solidFill>
                <a:latin typeface="Public Sans Bold"/>
                <a:ea typeface="Public Sans Bold"/>
                <a:cs typeface="Public Sans Bold"/>
                <a:sym typeface="Public Sans Bold"/>
              </a:rPr>
              <a:t>Yahoo Finance Price Data (Daily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907601" y="1868540"/>
            <a:ext cx="10705455" cy="2401251"/>
          </a:xfrm>
          <a:custGeom>
            <a:avLst/>
            <a:gdLst/>
            <a:ahLst/>
            <a:cxnLst/>
            <a:rect r="r" b="b" t="t" l="l"/>
            <a:pathLst>
              <a:path h="2401251" w="10705455">
                <a:moveTo>
                  <a:pt x="0" y="0"/>
                </a:moveTo>
                <a:lnTo>
                  <a:pt x="10705455" y="0"/>
                </a:lnTo>
                <a:lnTo>
                  <a:pt x="10705455" y="2401251"/>
                </a:lnTo>
                <a:lnTo>
                  <a:pt x="0" y="2401251"/>
                </a:lnTo>
                <a:lnTo>
                  <a:pt x="0" y="0"/>
                </a:lnTo>
                <a:close/>
              </a:path>
            </a:pathLst>
          </a:custGeom>
          <a:blipFill>
            <a:blip r:embed="rId3"/>
            <a:stretch>
              <a:fillRect l="-6122" t="-10137" r="-6296" b="-23305"/>
            </a:stretch>
          </a:blipFill>
        </p:spPr>
      </p:sp>
      <p:sp>
        <p:nvSpPr>
          <p:cNvPr name="Freeform 4" id="4"/>
          <p:cNvSpPr/>
          <p:nvPr/>
        </p:nvSpPr>
        <p:spPr>
          <a:xfrm flipH="false" flipV="false" rot="0">
            <a:off x="-442844" y="8319747"/>
            <a:ext cx="19718627" cy="2686214"/>
          </a:xfrm>
          <a:custGeom>
            <a:avLst/>
            <a:gdLst/>
            <a:ahLst/>
            <a:cxnLst/>
            <a:rect r="r" b="b" t="t" l="l"/>
            <a:pathLst>
              <a:path h="2686214" w="19718627">
                <a:moveTo>
                  <a:pt x="0" y="0"/>
                </a:moveTo>
                <a:lnTo>
                  <a:pt x="19718627" y="0"/>
                </a:lnTo>
                <a:lnTo>
                  <a:pt x="19718627" y="2686214"/>
                </a:lnTo>
                <a:lnTo>
                  <a:pt x="0" y="2686214"/>
                </a:lnTo>
                <a:lnTo>
                  <a:pt x="0" y="0"/>
                </a:lnTo>
                <a:close/>
              </a:path>
            </a:pathLst>
          </a:custGeom>
          <a:blipFill>
            <a:blip r:embed="rId4"/>
            <a:stretch>
              <a:fillRect l="0" t="-309474" r="0" b="-80515"/>
            </a:stretch>
          </a:blipFill>
        </p:spPr>
      </p:sp>
      <p:sp>
        <p:nvSpPr>
          <p:cNvPr name="Freeform 5" id="5"/>
          <p:cNvSpPr/>
          <p:nvPr/>
        </p:nvSpPr>
        <p:spPr>
          <a:xfrm flipH="false" flipV="false" rot="0">
            <a:off x="907601" y="4486807"/>
            <a:ext cx="11083463" cy="1487573"/>
          </a:xfrm>
          <a:custGeom>
            <a:avLst/>
            <a:gdLst/>
            <a:ahLst/>
            <a:cxnLst/>
            <a:rect r="r" b="b" t="t" l="l"/>
            <a:pathLst>
              <a:path h="1487573" w="11083463">
                <a:moveTo>
                  <a:pt x="0" y="0"/>
                </a:moveTo>
                <a:lnTo>
                  <a:pt x="11083463" y="0"/>
                </a:lnTo>
                <a:lnTo>
                  <a:pt x="11083463" y="1487572"/>
                </a:lnTo>
                <a:lnTo>
                  <a:pt x="0" y="1487572"/>
                </a:lnTo>
                <a:lnTo>
                  <a:pt x="0" y="0"/>
                </a:lnTo>
                <a:close/>
              </a:path>
            </a:pathLst>
          </a:custGeom>
          <a:blipFill>
            <a:blip r:embed="rId5"/>
            <a:stretch>
              <a:fillRect l="0" t="0" r="0" b="0"/>
            </a:stretch>
          </a:blipFill>
        </p:spPr>
      </p:sp>
      <p:sp>
        <p:nvSpPr>
          <p:cNvPr name="Freeform 6" id="6"/>
          <p:cNvSpPr/>
          <p:nvPr/>
        </p:nvSpPr>
        <p:spPr>
          <a:xfrm flipH="false" flipV="false" rot="0">
            <a:off x="3033996" y="6383954"/>
            <a:ext cx="5862691" cy="2716361"/>
          </a:xfrm>
          <a:custGeom>
            <a:avLst/>
            <a:gdLst/>
            <a:ahLst/>
            <a:cxnLst/>
            <a:rect r="r" b="b" t="t" l="l"/>
            <a:pathLst>
              <a:path h="2716361" w="5862691">
                <a:moveTo>
                  <a:pt x="0" y="0"/>
                </a:moveTo>
                <a:lnTo>
                  <a:pt x="5862690" y="0"/>
                </a:lnTo>
                <a:lnTo>
                  <a:pt x="5862690" y="2716361"/>
                </a:lnTo>
                <a:lnTo>
                  <a:pt x="0" y="2716361"/>
                </a:lnTo>
                <a:lnTo>
                  <a:pt x="0" y="0"/>
                </a:lnTo>
                <a:close/>
              </a:path>
            </a:pathLst>
          </a:custGeom>
          <a:blipFill>
            <a:blip r:embed="rId6"/>
            <a:stretch>
              <a:fillRect l="0" t="-31116" r="0" b="0"/>
            </a:stretch>
          </a:blipFill>
        </p:spPr>
      </p:sp>
      <p:sp>
        <p:nvSpPr>
          <p:cNvPr name="Freeform 7" id="7"/>
          <p:cNvSpPr/>
          <p:nvPr/>
        </p:nvSpPr>
        <p:spPr>
          <a:xfrm flipH="false" flipV="false" rot="0">
            <a:off x="9391314" y="6383954"/>
            <a:ext cx="5862691" cy="2716361"/>
          </a:xfrm>
          <a:custGeom>
            <a:avLst/>
            <a:gdLst/>
            <a:ahLst/>
            <a:cxnLst/>
            <a:rect r="r" b="b" t="t" l="l"/>
            <a:pathLst>
              <a:path h="2716361" w="5862691">
                <a:moveTo>
                  <a:pt x="0" y="0"/>
                </a:moveTo>
                <a:lnTo>
                  <a:pt x="5862690" y="0"/>
                </a:lnTo>
                <a:lnTo>
                  <a:pt x="5862690" y="2716361"/>
                </a:lnTo>
                <a:lnTo>
                  <a:pt x="0" y="2716361"/>
                </a:lnTo>
                <a:lnTo>
                  <a:pt x="0" y="0"/>
                </a:lnTo>
                <a:close/>
              </a:path>
            </a:pathLst>
          </a:custGeom>
          <a:blipFill>
            <a:blip r:embed="rId7"/>
            <a:stretch>
              <a:fillRect l="0" t="-31116" r="0" b="0"/>
            </a:stretch>
          </a:blipFill>
        </p:spPr>
      </p:sp>
      <p:grpSp>
        <p:nvGrpSpPr>
          <p:cNvPr name="Group 8" id="8"/>
          <p:cNvGrpSpPr/>
          <p:nvPr/>
        </p:nvGrpSpPr>
        <p:grpSpPr>
          <a:xfrm rot="0">
            <a:off x="4807362" y="7170340"/>
            <a:ext cx="4089324" cy="653035"/>
            <a:chOff x="0" y="0"/>
            <a:chExt cx="995814" cy="159024"/>
          </a:xfrm>
        </p:grpSpPr>
        <p:sp>
          <p:nvSpPr>
            <p:cNvPr name="Freeform 9" id="9"/>
            <p:cNvSpPr/>
            <p:nvPr/>
          </p:nvSpPr>
          <p:spPr>
            <a:xfrm flipH="false" flipV="false" rot="0">
              <a:off x="0" y="0"/>
              <a:ext cx="995814" cy="159024"/>
            </a:xfrm>
            <a:custGeom>
              <a:avLst/>
              <a:gdLst/>
              <a:ahLst/>
              <a:cxnLst/>
              <a:rect r="r" b="b" t="t" l="l"/>
              <a:pathLst>
                <a:path h="159024" w="995814">
                  <a:moveTo>
                    <a:pt x="0" y="0"/>
                  </a:moveTo>
                  <a:lnTo>
                    <a:pt x="995814" y="0"/>
                  </a:lnTo>
                  <a:lnTo>
                    <a:pt x="995814" y="159024"/>
                  </a:lnTo>
                  <a:lnTo>
                    <a:pt x="0" y="159024"/>
                  </a:ln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85725"/>
              <a:ext cx="995814" cy="73299"/>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12405175" y="2229532"/>
            <a:ext cx="4854125" cy="1672712"/>
          </a:xfrm>
          <a:prstGeom prst="rect">
            <a:avLst/>
          </a:prstGeom>
        </p:spPr>
        <p:txBody>
          <a:bodyPr anchor="t" rtlCol="false" tIns="0" lIns="0" bIns="0" rIns="0">
            <a:spAutoFit/>
          </a:bodyPr>
          <a:lstStyle/>
          <a:p>
            <a:pPr algn="l" marL="517120" indent="-258560" lvl="1">
              <a:lnSpc>
                <a:spcPts val="3353"/>
              </a:lnSpc>
              <a:buFont typeface="Arial"/>
              <a:buChar char="•"/>
            </a:pPr>
            <a:r>
              <a:rPr lang="en-US" b="true" sz="2395" spc="-196">
                <a:solidFill>
                  <a:srgbClr val="3A855D"/>
                </a:solidFill>
                <a:latin typeface="Public Sans Bold"/>
                <a:ea typeface="Public Sans Bold"/>
                <a:cs typeface="Public Sans Bold"/>
                <a:sym typeface="Public Sans Bold"/>
              </a:rPr>
              <a:t>For each index, only “Close” prices are extracted. </a:t>
            </a:r>
          </a:p>
          <a:p>
            <a:pPr algn="l" marL="517120" indent="-258560" lvl="1">
              <a:lnSpc>
                <a:spcPts val="3353"/>
              </a:lnSpc>
              <a:buFont typeface="Arial"/>
              <a:buChar char="•"/>
            </a:pPr>
            <a:r>
              <a:rPr lang="en-US" b="true" sz="2395" spc="-196">
                <a:solidFill>
                  <a:srgbClr val="3A855D"/>
                </a:solidFill>
                <a:latin typeface="Public Sans Bold"/>
                <a:ea typeface="Public Sans Bold"/>
                <a:cs typeface="Public Sans Bold"/>
                <a:sym typeface="Public Sans Bold"/>
              </a:rPr>
              <a:t>Set the Name of the Exchange as  Column Header.</a:t>
            </a:r>
          </a:p>
        </p:txBody>
      </p:sp>
      <p:sp>
        <p:nvSpPr>
          <p:cNvPr name="TextBox 12" id="12"/>
          <p:cNvSpPr txBox="true"/>
          <p:nvPr/>
        </p:nvSpPr>
        <p:spPr>
          <a:xfrm rot="0">
            <a:off x="3264422" y="552186"/>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Data Cleaning</a:t>
            </a:r>
          </a:p>
        </p:txBody>
      </p:sp>
      <p:sp>
        <p:nvSpPr>
          <p:cNvPr name="TextBox 13" id="13"/>
          <p:cNvSpPr txBox="true"/>
          <p:nvPr/>
        </p:nvSpPr>
        <p:spPr>
          <a:xfrm rot="0">
            <a:off x="12988276" y="4686490"/>
            <a:ext cx="4067376" cy="933069"/>
          </a:xfrm>
          <a:prstGeom prst="rect">
            <a:avLst/>
          </a:prstGeom>
        </p:spPr>
        <p:txBody>
          <a:bodyPr anchor="t" rtlCol="false" tIns="0" lIns="0" bIns="0" rIns="0">
            <a:spAutoFit/>
          </a:bodyPr>
          <a:lstStyle/>
          <a:p>
            <a:pPr algn="ctr">
              <a:lnSpc>
                <a:spcPts val="3663"/>
              </a:lnSpc>
            </a:pPr>
            <a:r>
              <a:rPr lang="en-US" b="true" sz="3300" spc="-270">
                <a:solidFill>
                  <a:srgbClr val="3A855D"/>
                </a:solidFill>
                <a:latin typeface="Public Sans Bold"/>
                <a:ea typeface="Public Sans Bold"/>
                <a:cs typeface="Public Sans Bold"/>
                <a:sym typeface="Public Sans Bold"/>
              </a:rPr>
              <a:t>Filling Missing Values with Forward Fill</a:t>
            </a:r>
          </a:p>
        </p:txBody>
      </p:sp>
      <p:grpSp>
        <p:nvGrpSpPr>
          <p:cNvPr name="Group 14" id="14"/>
          <p:cNvGrpSpPr/>
          <p:nvPr/>
        </p:nvGrpSpPr>
        <p:grpSpPr>
          <a:xfrm rot="0">
            <a:off x="11164680" y="7170340"/>
            <a:ext cx="4089324" cy="653035"/>
            <a:chOff x="0" y="0"/>
            <a:chExt cx="995814" cy="159024"/>
          </a:xfrm>
        </p:grpSpPr>
        <p:sp>
          <p:nvSpPr>
            <p:cNvPr name="Freeform 15" id="15"/>
            <p:cNvSpPr/>
            <p:nvPr/>
          </p:nvSpPr>
          <p:spPr>
            <a:xfrm flipH="false" flipV="false" rot="0">
              <a:off x="0" y="0"/>
              <a:ext cx="995814" cy="159024"/>
            </a:xfrm>
            <a:custGeom>
              <a:avLst/>
              <a:gdLst/>
              <a:ahLst/>
              <a:cxnLst/>
              <a:rect r="r" b="b" t="t" l="l"/>
              <a:pathLst>
                <a:path h="159024" w="995814">
                  <a:moveTo>
                    <a:pt x="0" y="0"/>
                  </a:moveTo>
                  <a:lnTo>
                    <a:pt x="995814" y="0"/>
                  </a:lnTo>
                  <a:lnTo>
                    <a:pt x="995814" y="159024"/>
                  </a:lnTo>
                  <a:lnTo>
                    <a:pt x="0" y="159024"/>
                  </a:lnTo>
                  <a:close/>
                </a:path>
              </a:pathLst>
            </a:custGeom>
            <a:solidFill>
              <a:srgbClr val="000000">
                <a:alpha val="0"/>
              </a:srgbClr>
            </a:solidFill>
            <a:ln w="38100" cap="sq">
              <a:solidFill>
                <a:srgbClr val="FF3131"/>
              </a:solidFill>
              <a:prstDash val="solid"/>
              <a:miter/>
            </a:ln>
          </p:spPr>
        </p:sp>
        <p:sp>
          <p:nvSpPr>
            <p:cNvPr name="TextBox 16" id="16"/>
            <p:cNvSpPr txBox="true"/>
            <p:nvPr/>
          </p:nvSpPr>
          <p:spPr>
            <a:xfrm>
              <a:off x="0" y="85725"/>
              <a:ext cx="995814" cy="73299"/>
            </a:xfrm>
            <a:prstGeom prst="rect">
              <a:avLst/>
            </a:prstGeom>
          </p:spPr>
          <p:txBody>
            <a:bodyPr anchor="ctr" rtlCol="false" tIns="50800" lIns="50800" bIns="50800" rIns="50800"/>
            <a:lstStyle/>
            <a:p>
              <a:pPr algn="ctr">
                <a:lnSpc>
                  <a:spcPts val="1925"/>
                </a:lnSpc>
              </a:pPr>
            </a:p>
          </p:txBody>
        </p:sp>
      </p:grpSp>
      <p:sp>
        <p:nvSpPr>
          <p:cNvPr name="AutoShape 17" id="17"/>
          <p:cNvSpPr/>
          <p:nvPr/>
        </p:nvSpPr>
        <p:spPr>
          <a:xfrm>
            <a:off x="8896686" y="7496857"/>
            <a:ext cx="2267994" cy="0"/>
          </a:xfrm>
          <a:prstGeom prst="line">
            <a:avLst/>
          </a:prstGeom>
          <a:ln cap="flat" w="85725">
            <a:solidFill>
              <a:srgbClr val="FF3131"/>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4300206" y="1785803"/>
            <a:ext cx="10170999" cy="4297389"/>
            <a:chOff x="0" y="0"/>
            <a:chExt cx="2681973" cy="1133171"/>
          </a:xfrm>
        </p:grpSpPr>
        <p:sp>
          <p:nvSpPr>
            <p:cNvPr name="Freeform 4" id="4"/>
            <p:cNvSpPr/>
            <p:nvPr/>
          </p:nvSpPr>
          <p:spPr>
            <a:xfrm flipH="false" flipV="false" rot="0">
              <a:off x="0" y="0"/>
              <a:ext cx="2681973" cy="1133171"/>
            </a:xfrm>
            <a:custGeom>
              <a:avLst/>
              <a:gdLst/>
              <a:ahLst/>
              <a:cxnLst/>
              <a:rect r="r" b="b" t="t" l="l"/>
              <a:pathLst>
                <a:path h="1133171" w="2681973">
                  <a:moveTo>
                    <a:pt x="11418" y="0"/>
                  </a:moveTo>
                  <a:lnTo>
                    <a:pt x="2670555" y="0"/>
                  </a:lnTo>
                  <a:cubicBezTo>
                    <a:pt x="2673583" y="0"/>
                    <a:pt x="2676487" y="1203"/>
                    <a:pt x="2678629" y="3344"/>
                  </a:cubicBezTo>
                  <a:cubicBezTo>
                    <a:pt x="2680770" y="5485"/>
                    <a:pt x="2681973" y="8389"/>
                    <a:pt x="2681973" y="11418"/>
                  </a:cubicBezTo>
                  <a:lnTo>
                    <a:pt x="2681973" y="1121753"/>
                  </a:lnTo>
                  <a:cubicBezTo>
                    <a:pt x="2681973" y="1124781"/>
                    <a:pt x="2680770" y="1127686"/>
                    <a:pt x="2678629" y="1129827"/>
                  </a:cubicBezTo>
                  <a:cubicBezTo>
                    <a:pt x="2676487" y="1131968"/>
                    <a:pt x="2673583" y="1133171"/>
                    <a:pt x="2670555" y="1133171"/>
                  </a:cubicBezTo>
                  <a:lnTo>
                    <a:pt x="11418" y="1133171"/>
                  </a:lnTo>
                  <a:cubicBezTo>
                    <a:pt x="8389" y="1133171"/>
                    <a:pt x="5485" y="1131968"/>
                    <a:pt x="3344" y="1129827"/>
                  </a:cubicBezTo>
                  <a:cubicBezTo>
                    <a:pt x="1203" y="1127686"/>
                    <a:pt x="0" y="1124781"/>
                    <a:pt x="0" y="1121753"/>
                  </a:cubicBezTo>
                  <a:lnTo>
                    <a:pt x="0" y="11418"/>
                  </a:lnTo>
                  <a:cubicBezTo>
                    <a:pt x="0" y="8389"/>
                    <a:pt x="1203" y="5485"/>
                    <a:pt x="3344" y="3344"/>
                  </a:cubicBezTo>
                  <a:cubicBezTo>
                    <a:pt x="5485" y="1203"/>
                    <a:pt x="8389" y="0"/>
                    <a:pt x="11418" y="0"/>
                  </a:cubicBezTo>
                  <a:close/>
                </a:path>
              </a:pathLst>
            </a:custGeom>
            <a:solidFill>
              <a:srgbClr val="3A855D"/>
            </a:solidFill>
          </p:spPr>
        </p:sp>
        <p:sp>
          <p:nvSpPr>
            <p:cNvPr name="TextBox 5" id="5"/>
            <p:cNvSpPr txBox="true"/>
            <p:nvPr/>
          </p:nvSpPr>
          <p:spPr>
            <a:xfrm>
              <a:off x="0" y="85725"/>
              <a:ext cx="2681973" cy="1047446"/>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4505140" y="2131928"/>
            <a:ext cx="9773247" cy="3605140"/>
          </a:xfrm>
          <a:custGeom>
            <a:avLst/>
            <a:gdLst/>
            <a:ahLst/>
            <a:cxnLst/>
            <a:rect r="r" b="b" t="t" l="l"/>
            <a:pathLst>
              <a:path h="3605140" w="9773247">
                <a:moveTo>
                  <a:pt x="0" y="0"/>
                </a:moveTo>
                <a:lnTo>
                  <a:pt x="9773247" y="0"/>
                </a:lnTo>
                <a:lnTo>
                  <a:pt x="9773247" y="3605139"/>
                </a:lnTo>
                <a:lnTo>
                  <a:pt x="0" y="3605139"/>
                </a:lnTo>
                <a:lnTo>
                  <a:pt x="0" y="0"/>
                </a:lnTo>
                <a:close/>
              </a:path>
            </a:pathLst>
          </a:custGeom>
          <a:blipFill>
            <a:blip r:embed="rId3"/>
            <a:stretch>
              <a:fillRect l="0" t="-2743" r="0" b="-3916"/>
            </a:stretch>
          </a:blipFill>
        </p:spPr>
      </p:sp>
      <p:sp>
        <p:nvSpPr>
          <p:cNvPr name="Freeform 7" id="7"/>
          <p:cNvSpPr/>
          <p:nvPr/>
        </p:nvSpPr>
        <p:spPr>
          <a:xfrm flipH="false" flipV="false" rot="0">
            <a:off x="11170531" y="6698718"/>
            <a:ext cx="4793412" cy="2559582"/>
          </a:xfrm>
          <a:custGeom>
            <a:avLst/>
            <a:gdLst/>
            <a:ahLst/>
            <a:cxnLst/>
            <a:rect r="r" b="b" t="t" l="l"/>
            <a:pathLst>
              <a:path h="2559582" w="4793412">
                <a:moveTo>
                  <a:pt x="0" y="0"/>
                </a:moveTo>
                <a:lnTo>
                  <a:pt x="4793411" y="0"/>
                </a:lnTo>
                <a:lnTo>
                  <a:pt x="4793411" y="2559582"/>
                </a:lnTo>
                <a:lnTo>
                  <a:pt x="0" y="2559582"/>
                </a:lnTo>
                <a:lnTo>
                  <a:pt x="0" y="0"/>
                </a:lnTo>
                <a:close/>
              </a:path>
            </a:pathLst>
          </a:custGeom>
          <a:blipFill>
            <a:blip r:embed="rId4"/>
            <a:stretch>
              <a:fillRect l="0" t="0" r="-73363" b="0"/>
            </a:stretch>
          </a:blipFill>
        </p:spPr>
      </p:sp>
      <p:sp>
        <p:nvSpPr>
          <p:cNvPr name="Freeform 8" id="8"/>
          <p:cNvSpPr/>
          <p:nvPr/>
        </p:nvSpPr>
        <p:spPr>
          <a:xfrm flipH="false" flipV="false" rot="0">
            <a:off x="2807468" y="6698718"/>
            <a:ext cx="8363063" cy="2491616"/>
          </a:xfrm>
          <a:custGeom>
            <a:avLst/>
            <a:gdLst/>
            <a:ahLst/>
            <a:cxnLst/>
            <a:rect r="r" b="b" t="t" l="l"/>
            <a:pathLst>
              <a:path h="2491616" w="8363063">
                <a:moveTo>
                  <a:pt x="0" y="0"/>
                </a:moveTo>
                <a:lnTo>
                  <a:pt x="8363063" y="0"/>
                </a:lnTo>
                <a:lnTo>
                  <a:pt x="8363063" y="2491616"/>
                </a:lnTo>
                <a:lnTo>
                  <a:pt x="0" y="2491616"/>
                </a:lnTo>
                <a:lnTo>
                  <a:pt x="0" y="0"/>
                </a:lnTo>
                <a:close/>
              </a:path>
            </a:pathLst>
          </a:custGeom>
          <a:blipFill>
            <a:blip r:embed="rId5"/>
            <a:stretch>
              <a:fillRect l="0" t="0" r="0" b="0"/>
            </a:stretch>
          </a:blipFill>
        </p:spPr>
      </p:sp>
      <p:sp>
        <p:nvSpPr>
          <p:cNvPr name="TextBox 9" id="9"/>
          <p:cNvSpPr txBox="true"/>
          <p:nvPr/>
        </p:nvSpPr>
        <p:spPr>
          <a:xfrm rot="0">
            <a:off x="2991952" y="575310"/>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Merge the Data by Date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442844" y="8319747"/>
            <a:ext cx="19718627" cy="2686214"/>
          </a:xfrm>
          <a:custGeom>
            <a:avLst/>
            <a:gdLst/>
            <a:ahLst/>
            <a:cxnLst/>
            <a:rect r="r" b="b" t="t" l="l"/>
            <a:pathLst>
              <a:path h="2686214" w="19718627">
                <a:moveTo>
                  <a:pt x="0" y="0"/>
                </a:moveTo>
                <a:lnTo>
                  <a:pt x="19718627" y="0"/>
                </a:lnTo>
                <a:lnTo>
                  <a:pt x="19718627" y="2686214"/>
                </a:lnTo>
                <a:lnTo>
                  <a:pt x="0" y="2686214"/>
                </a:lnTo>
                <a:lnTo>
                  <a:pt x="0" y="0"/>
                </a:lnTo>
                <a:close/>
              </a:path>
            </a:pathLst>
          </a:custGeom>
          <a:blipFill>
            <a:blip r:embed="rId3"/>
            <a:stretch>
              <a:fillRect l="0" t="-309474" r="0" b="-80515"/>
            </a:stretch>
          </a:blipFill>
        </p:spPr>
      </p:sp>
      <p:sp>
        <p:nvSpPr>
          <p:cNvPr name="Freeform 4" id="4"/>
          <p:cNvSpPr/>
          <p:nvPr/>
        </p:nvSpPr>
        <p:spPr>
          <a:xfrm flipH="false" flipV="false" rot="0">
            <a:off x="9299821" y="2338345"/>
            <a:ext cx="7959479" cy="4924928"/>
          </a:xfrm>
          <a:custGeom>
            <a:avLst/>
            <a:gdLst/>
            <a:ahLst/>
            <a:cxnLst/>
            <a:rect r="r" b="b" t="t" l="l"/>
            <a:pathLst>
              <a:path h="4924928" w="7959479">
                <a:moveTo>
                  <a:pt x="0" y="0"/>
                </a:moveTo>
                <a:lnTo>
                  <a:pt x="7959479" y="0"/>
                </a:lnTo>
                <a:lnTo>
                  <a:pt x="7959479" y="4924928"/>
                </a:lnTo>
                <a:lnTo>
                  <a:pt x="0" y="4924928"/>
                </a:lnTo>
                <a:lnTo>
                  <a:pt x="0" y="0"/>
                </a:lnTo>
                <a:close/>
              </a:path>
            </a:pathLst>
          </a:custGeom>
          <a:blipFill>
            <a:blip r:embed="rId4"/>
            <a:stretch>
              <a:fillRect l="0" t="0" r="0" b="0"/>
            </a:stretch>
          </a:blipFill>
        </p:spPr>
      </p:sp>
      <p:sp>
        <p:nvSpPr>
          <p:cNvPr name="Freeform 5" id="5"/>
          <p:cNvSpPr/>
          <p:nvPr/>
        </p:nvSpPr>
        <p:spPr>
          <a:xfrm flipH="false" flipV="false" rot="0">
            <a:off x="987465" y="2230314"/>
            <a:ext cx="8156535" cy="5046856"/>
          </a:xfrm>
          <a:custGeom>
            <a:avLst/>
            <a:gdLst/>
            <a:ahLst/>
            <a:cxnLst/>
            <a:rect r="r" b="b" t="t" l="l"/>
            <a:pathLst>
              <a:path h="5046856" w="8156535">
                <a:moveTo>
                  <a:pt x="0" y="0"/>
                </a:moveTo>
                <a:lnTo>
                  <a:pt x="8156535" y="0"/>
                </a:lnTo>
                <a:lnTo>
                  <a:pt x="8156535" y="5046856"/>
                </a:lnTo>
                <a:lnTo>
                  <a:pt x="0" y="5046856"/>
                </a:lnTo>
                <a:lnTo>
                  <a:pt x="0" y="0"/>
                </a:lnTo>
                <a:close/>
              </a:path>
            </a:pathLst>
          </a:custGeom>
          <a:blipFill>
            <a:blip r:embed="rId5"/>
            <a:stretch>
              <a:fillRect l="0" t="0" r="0" b="0"/>
            </a:stretch>
          </a:blipFill>
        </p:spPr>
      </p:sp>
      <p:sp>
        <p:nvSpPr>
          <p:cNvPr name="TextBox 6" id="6"/>
          <p:cNvSpPr txBox="true"/>
          <p:nvPr/>
        </p:nvSpPr>
        <p:spPr>
          <a:xfrm rot="0">
            <a:off x="1837479" y="747461"/>
            <a:ext cx="16984370" cy="1017271"/>
          </a:xfrm>
          <a:prstGeom prst="rect">
            <a:avLst/>
          </a:prstGeom>
        </p:spPr>
        <p:txBody>
          <a:bodyPr anchor="t" rtlCol="false" tIns="0" lIns="0" bIns="0" rIns="0">
            <a:spAutoFit/>
          </a:bodyPr>
          <a:lstStyle/>
          <a:p>
            <a:pPr algn="just">
              <a:lnSpc>
                <a:spcPts val="3840"/>
              </a:lnSpc>
            </a:pPr>
            <a:r>
              <a:rPr lang="en-US" b="true" sz="4000" spc="-328">
                <a:solidFill>
                  <a:srgbClr val="3A855D"/>
                </a:solidFill>
                <a:latin typeface="Public Sans Bold"/>
                <a:ea typeface="Public Sans Bold"/>
                <a:cs typeface="Public Sans Bold"/>
                <a:sym typeface="Public Sans Bold"/>
              </a:rPr>
              <a:t>GDP, CPI, UNRATE, FEDFUNDS, and CCI &amp; Stock Index Prices Over Time</a:t>
            </a:r>
          </a:p>
          <a:p>
            <a:pPr algn="just">
              <a:lnSpc>
                <a:spcPts val="38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717536" y="2353635"/>
            <a:ext cx="6998061" cy="6571904"/>
            <a:chOff x="0" y="0"/>
            <a:chExt cx="2342659" cy="2199999"/>
          </a:xfrm>
        </p:grpSpPr>
        <p:sp>
          <p:nvSpPr>
            <p:cNvPr name="Freeform 4" id="4"/>
            <p:cNvSpPr/>
            <p:nvPr/>
          </p:nvSpPr>
          <p:spPr>
            <a:xfrm flipH="false" flipV="false" rot="0">
              <a:off x="0" y="0"/>
              <a:ext cx="2342659" cy="2199999"/>
            </a:xfrm>
            <a:custGeom>
              <a:avLst/>
              <a:gdLst/>
              <a:ahLst/>
              <a:cxnLst/>
              <a:rect r="r" b="b" t="t" l="l"/>
              <a:pathLst>
                <a:path h="2199999" w="2342659">
                  <a:moveTo>
                    <a:pt x="16594" y="0"/>
                  </a:moveTo>
                  <a:lnTo>
                    <a:pt x="2326064" y="0"/>
                  </a:lnTo>
                  <a:cubicBezTo>
                    <a:pt x="2335229" y="0"/>
                    <a:pt x="2342659" y="7430"/>
                    <a:pt x="2342659" y="16594"/>
                  </a:cubicBezTo>
                  <a:lnTo>
                    <a:pt x="2342659" y="2183405"/>
                  </a:lnTo>
                  <a:cubicBezTo>
                    <a:pt x="2342659" y="2192569"/>
                    <a:pt x="2335229" y="2199999"/>
                    <a:pt x="2326064" y="2199999"/>
                  </a:cubicBezTo>
                  <a:lnTo>
                    <a:pt x="16594" y="2199999"/>
                  </a:lnTo>
                  <a:cubicBezTo>
                    <a:pt x="7430" y="2199999"/>
                    <a:pt x="0" y="2192569"/>
                    <a:pt x="0" y="2183405"/>
                  </a:cubicBezTo>
                  <a:lnTo>
                    <a:pt x="0" y="16594"/>
                  </a:lnTo>
                  <a:cubicBezTo>
                    <a:pt x="0" y="7430"/>
                    <a:pt x="7430" y="0"/>
                    <a:pt x="16594" y="0"/>
                  </a:cubicBezTo>
                  <a:close/>
                </a:path>
              </a:pathLst>
            </a:custGeom>
            <a:solidFill>
              <a:srgbClr val="3A855D"/>
            </a:solidFill>
          </p:spPr>
        </p:sp>
        <p:sp>
          <p:nvSpPr>
            <p:cNvPr name="TextBox 5" id="5"/>
            <p:cNvSpPr txBox="true"/>
            <p:nvPr/>
          </p:nvSpPr>
          <p:spPr>
            <a:xfrm>
              <a:off x="0" y="66675"/>
              <a:ext cx="2342659" cy="2133324"/>
            </a:xfrm>
            <a:prstGeom prst="rect">
              <a:avLst/>
            </a:prstGeom>
          </p:spPr>
          <p:txBody>
            <a:bodyPr anchor="ctr" rtlCol="false" tIns="50800" lIns="50800" bIns="50800" rIns="50800"/>
            <a:lstStyle/>
            <a:p>
              <a:pPr algn="ctr">
                <a:lnSpc>
                  <a:spcPts val="1540"/>
                </a:lnSpc>
              </a:pPr>
            </a:p>
          </p:txBody>
        </p:sp>
      </p:grpSp>
      <p:sp>
        <p:nvSpPr>
          <p:cNvPr name="Freeform 6" id="6"/>
          <p:cNvSpPr/>
          <p:nvPr/>
        </p:nvSpPr>
        <p:spPr>
          <a:xfrm flipH="false" flipV="false" rot="0">
            <a:off x="1028700" y="2353635"/>
            <a:ext cx="9388435" cy="6571904"/>
          </a:xfrm>
          <a:custGeom>
            <a:avLst/>
            <a:gdLst/>
            <a:ahLst/>
            <a:cxnLst/>
            <a:rect r="r" b="b" t="t" l="l"/>
            <a:pathLst>
              <a:path h="6571904" w="9388435">
                <a:moveTo>
                  <a:pt x="0" y="0"/>
                </a:moveTo>
                <a:lnTo>
                  <a:pt x="9388435" y="0"/>
                </a:lnTo>
                <a:lnTo>
                  <a:pt x="9388435" y="6571905"/>
                </a:lnTo>
                <a:lnTo>
                  <a:pt x="0" y="6571905"/>
                </a:lnTo>
                <a:lnTo>
                  <a:pt x="0" y="0"/>
                </a:lnTo>
                <a:close/>
              </a:path>
            </a:pathLst>
          </a:custGeom>
          <a:blipFill>
            <a:blip r:embed="rId3"/>
            <a:stretch>
              <a:fillRect l="0" t="0" r="0" b="0"/>
            </a:stretch>
          </a:blipFill>
        </p:spPr>
      </p:sp>
      <p:sp>
        <p:nvSpPr>
          <p:cNvPr name="TextBox 7" id="7"/>
          <p:cNvSpPr txBox="true"/>
          <p:nvPr/>
        </p:nvSpPr>
        <p:spPr>
          <a:xfrm rot="0">
            <a:off x="1028700" y="924951"/>
            <a:ext cx="8613414" cy="1043323"/>
          </a:xfrm>
          <a:prstGeom prst="rect">
            <a:avLst/>
          </a:prstGeom>
        </p:spPr>
        <p:txBody>
          <a:bodyPr anchor="t" rtlCol="false" tIns="0" lIns="0" bIns="0" rIns="0">
            <a:spAutoFit/>
          </a:bodyPr>
          <a:lstStyle/>
          <a:p>
            <a:pPr algn="l">
              <a:lnSpc>
                <a:spcPts val="7757"/>
              </a:lnSpc>
            </a:pPr>
            <a:r>
              <a:rPr lang="en-US" sz="8080" spc="-662" b="true">
                <a:solidFill>
                  <a:srgbClr val="3A855D"/>
                </a:solidFill>
                <a:latin typeface="Public Sans Bold"/>
                <a:ea typeface="Public Sans Bold"/>
                <a:cs typeface="Public Sans Bold"/>
                <a:sym typeface="Public Sans Bold"/>
              </a:rPr>
              <a:t>All Time Correlation</a:t>
            </a:r>
          </a:p>
        </p:txBody>
      </p:sp>
      <p:sp>
        <p:nvSpPr>
          <p:cNvPr name="TextBox 8" id="8"/>
          <p:cNvSpPr txBox="true"/>
          <p:nvPr/>
        </p:nvSpPr>
        <p:spPr>
          <a:xfrm rot="0">
            <a:off x="11168740" y="3976505"/>
            <a:ext cx="6095653" cy="3278540"/>
          </a:xfrm>
          <a:prstGeom prst="rect">
            <a:avLst/>
          </a:prstGeom>
        </p:spPr>
        <p:txBody>
          <a:bodyPr anchor="t" rtlCol="false" tIns="0" lIns="0" bIns="0" rIns="0">
            <a:spAutoFit/>
          </a:bodyPr>
          <a:lstStyle/>
          <a:p>
            <a:pPr algn="l">
              <a:lnSpc>
                <a:spcPts val="3237"/>
              </a:lnSpc>
            </a:pPr>
            <a:r>
              <a:rPr lang="en-US" sz="2398" spc="143" b="true">
                <a:solidFill>
                  <a:srgbClr val="F1F0EC"/>
                </a:solidFill>
                <a:latin typeface="Public Sans Bold"/>
                <a:ea typeface="Public Sans Bold"/>
                <a:cs typeface="Public Sans Bold"/>
                <a:sym typeface="Public Sans Bold"/>
              </a:rPr>
              <a:t>NYSE, Toronto Stock Exchange, and NSE of India have </a:t>
            </a:r>
            <a:r>
              <a:rPr lang="en-US" sz="2398" spc="143" b="true">
                <a:solidFill>
                  <a:srgbClr val="FFDE59"/>
                </a:solidFill>
                <a:latin typeface="Public Sans Bold"/>
                <a:ea typeface="Public Sans Bold"/>
                <a:cs typeface="Public Sans Bold"/>
                <a:sym typeface="Public Sans Bold"/>
              </a:rPr>
              <a:t>strong positive correlations</a:t>
            </a:r>
            <a:r>
              <a:rPr lang="en-US" sz="2398" spc="143" b="true">
                <a:solidFill>
                  <a:srgbClr val="F1F0EC"/>
                </a:solidFill>
                <a:latin typeface="Public Sans Bold"/>
                <a:ea typeface="Public Sans Bold"/>
                <a:cs typeface="Public Sans Bold"/>
                <a:sym typeface="Public Sans Bold"/>
              </a:rPr>
              <a:t> with U.S. economic metrics like GDP and CPI, indicating these exchanges are more influenced by these factors. </a:t>
            </a:r>
          </a:p>
          <a:p>
            <a:pPr algn="l">
              <a:lnSpc>
                <a:spcPts val="3237"/>
              </a:lnSpc>
            </a:pPr>
          </a:p>
          <a:p>
            <a:pPr algn="l" marL="0" indent="0" lvl="0">
              <a:lnSpc>
                <a:spcPts val="323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DAGTcHBk22Q</dc:identifier>
  <dcterms:modified xsi:type="dcterms:W3CDTF">2011-08-01T06:04:30Z</dcterms:modified>
  <cp:revision>1</cp:revision>
  <dc:title>Financial Metrics and Global Stock Market Analysis</dc:title>
</cp:coreProperties>
</file>